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9" r:id="rId2"/>
    <p:sldId id="272" r:id="rId3"/>
    <p:sldId id="257" r:id="rId4"/>
    <p:sldId id="258" r:id="rId5"/>
    <p:sldId id="271" r:id="rId6"/>
    <p:sldId id="259" r:id="rId7"/>
    <p:sldId id="262" r:id="rId8"/>
    <p:sldId id="261" r:id="rId9"/>
    <p:sldId id="264" r:id="rId10"/>
    <p:sldId id="267" r:id="rId11"/>
    <p:sldId id="265" r:id="rId12"/>
    <p:sldId id="270" r:id="rId1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88" d="100"/>
          <a:sy n="88" d="100"/>
        </p:scale>
        <p:origin x="451"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A92AB-F443-4BB4-974C-461EF98EF654}" type="datetimeFigureOut">
              <a:rPr lang="sl-SI" smtClean="0"/>
              <a:t>2.12.2021</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E97D8-7190-462C-B169-DF6BF1D7FC99}" type="slidenum">
              <a:rPr lang="sl-SI" smtClean="0"/>
              <a:t>‹#›</a:t>
            </a:fld>
            <a:endParaRPr lang="sl-SI"/>
          </a:p>
        </p:txBody>
      </p:sp>
    </p:spTree>
    <p:extLst>
      <p:ext uri="{BB962C8B-B14F-4D97-AF65-F5344CB8AC3E}">
        <p14:creationId xmlns:p14="http://schemas.microsoft.com/office/powerpoint/2010/main" val="222700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10"/>
          </p:nvPr>
        </p:nvSpPr>
        <p:spPr/>
        <p:txBody>
          <a:bodyPr/>
          <a:lstStyle/>
          <a:p>
            <a:fld id="{343E97D8-7190-462C-B169-DF6BF1D7FC99}" type="slidenum">
              <a:rPr lang="sl-SI" smtClean="0"/>
              <a:t>3</a:t>
            </a:fld>
            <a:endParaRPr lang="sl-SI"/>
          </a:p>
        </p:txBody>
      </p:sp>
    </p:spTree>
    <p:extLst>
      <p:ext uri="{BB962C8B-B14F-4D97-AF65-F5344CB8AC3E}">
        <p14:creationId xmlns:p14="http://schemas.microsoft.com/office/powerpoint/2010/main" val="202586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5F6C24-C152-4E1B-AD1E-885E8F30A596}"/>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A69E9B73-D611-4FF5-8AD2-0A9B4CDBE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CC95FF68-96A3-4DC2-ADB1-A95015B73573}"/>
              </a:ext>
            </a:extLst>
          </p:cNvPr>
          <p:cNvSpPr>
            <a:spLocks noGrp="1"/>
          </p:cNvSpPr>
          <p:nvPr>
            <p:ph type="dt" sz="half" idx="10"/>
          </p:nvPr>
        </p:nvSpPr>
        <p:spPr/>
        <p:txBody>
          <a:bodyPr/>
          <a:lstStyle/>
          <a:p>
            <a:fld id="{F5FF8C28-B3D1-487C-81FA-C8BDD596F309}" type="datetime1">
              <a:rPr lang="sl-SI" smtClean="0"/>
              <a:t>2.12.2021</a:t>
            </a:fld>
            <a:endParaRPr lang="sl-SI"/>
          </a:p>
        </p:txBody>
      </p:sp>
      <p:sp>
        <p:nvSpPr>
          <p:cNvPr id="5" name="Označba mesta noge 4">
            <a:extLst>
              <a:ext uri="{FF2B5EF4-FFF2-40B4-BE49-F238E27FC236}">
                <a16:creationId xmlns:a16="http://schemas.microsoft.com/office/drawing/2014/main" id="{BA4C5BCE-8BD8-4207-80E4-BEE92A3A30E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BCCC496-7002-4ED9-9574-C9BA6841AD82}"/>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142913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DC2855-A980-41ED-B79B-1BB4BD831E5E}"/>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8E11C8F8-0366-470D-805F-A39ABD06AA15}"/>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6FFC0852-F53C-4496-97AE-6D214D697607}"/>
              </a:ext>
            </a:extLst>
          </p:cNvPr>
          <p:cNvSpPr>
            <a:spLocks noGrp="1"/>
          </p:cNvSpPr>
          <p:nvPr>
            <p:ph type="dt" sz="half" idx="10"/>
          </p:nvPr>
        </p:nvSpPr>
        <p:spPr/>
        <p:txBody>
          <a:bodyPr/>
          <a:lstStyle/>
          <a:p>
            <a:fld id="{6D2FFFD3-B322-4D95-A213-53E20C68D57A}" type="datetime1">
              <a:rPr lang="sl-SI" smtClean="0"/>
              <a:t>2.12.2021</a:t>
            </a:fld>
            <a:endParaRPr lang="sl-SI"/>
          </a:p>
        </p:txBody>
      </p:sp>
      <p:sp>
        <p:nvSpPr>
          <p:cNvPr id="5" name="Označba mesta noge 4">
            <a:extLst>
              <a:ext uri="{FF2B5EF4-FFF2-40B4-BE49-F238E27FC236}">
                <a16:creationId xmlns:a16="http://schemas.microsoft.com/office/drawing/2014/main" id="{87E67072-86F6-45A5-87B2-929FC2865F2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0DF48B6-8496-40E8-BE4E-1D295BEA5EF2}"/>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28385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99D3BEBB-68B8-4144-8F7E-0CAE82C0CC96}"/>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3E1C0300-BCFE-4200-9FDD-04E9B910F201}"/>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60470BE-829D-489A-ABD1-7D27248E108F}"/>
              </a:ext>
            </a:extLst>
          </p:cNvPr>
          <p:cNvSpPr>
            <a:spLocks noGrp="1"/>
          </p:cNvSpPr>
          <p:nvPr>
            <p:ph type="dt" sz="half" idx="10"/>
          </p:nvPr>
        </p:nvSpPr>
        <p:spPr/>
        <p:txBody>
          <a:bodyPr/>
          <a:lstStyle/>
          <a:p>
            <a:fld id="{F119AD07-9B16-4260-8D36-DA9325C83592}" type="datetime1">
              <a:rPr lang="sl-SI" smtClean="0"/>
              <a:t>2.12.2021</a:t>
            </a:fld>
            <a:endParaRPr lang="sl-SI"/>
          </a:p>
        </p:txBody>
      </p:sp>
      <p:sp>
        <p:nvSpPr>
          <p:cNvPr id="5" name="Označba mesta noge 4">
            <a:extLst>
              <a:ext uri="{FF2B5EF4-FFF2-40B4-BE49-F238E27FC236}">
                <a16:creationId xmlns:a16="http://schemas.microsoft.com/office/drawing/2014/main" id="{063C3C89-7782-436D-B966-CF9D249F74F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F70931A-17B0-48FD-A318-E832001B24A0}"/>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304912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C80571-8FDA-49E3-A853-1B0D5F082A7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F567FE00-3ACB-48F2-A68F-B1AF9340C5CA}"/>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092C5927-E85D-46B4-8B65-4B66BE7B812B}"/>
              </a:ext>
            </a:extLst>
          </p:cNvPr>
          <p:cNvSpPr>
            <a:spLocks noGrp="1"/>
          </p:cNvSpPr>
          <p:nvPr>
            <p:ph type="dt" sz="half" idx="10"/>
          </p:nvPr>
        </p:nvSpPr>
        <p:spPr/>
        <p:txBody>
          <a:bodyPr/>
          <a:lstStyle/>
          <a:p>
            <a:fld id="{9510F66B-BB41-443D-AF02-956948414CBA}" type="datetime1">
              <a:rPr lang="sl-SI" smtClean="0"/>
              <a:t>2.12.2021</a:t>
            </a:fld>
            <a:endParaRPr lang="sl-SI"/>
          </a:p>
        </p:txBody>
      </p:sp>
      <p:sp>
        <p:nvSpPr>
          <p:cNvPr id="5" name="Označba mesta noge 4">
            <a:extLst>
              <a:ext uri="{FF2B5EF4-FFF2-40B4-BE49-F238E27FC236}">
                <a16:creationId xmlns:a16="http://schemas.microsoft.com/office/drawing/2014/main" id="{64DAEB1B-D93B-415B-B734-393E9CB5E3B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994D68B-E150-4FEA-9AAC-5B6FAA6FB32E}"/>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81132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7D4F198-F607-46F4-839A-C9CBEBC3B1EE}"/>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1A18B2E8-8072-4C86-BAB1-2AD0055214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9832BFD4-9512-492D-85BE-98B6B9CC7445}"/>
              </a:ext>
            </a:extLst>
          </p:cNvPr>
          <p:cNvSpPr>
            <a:spLocks noGrp="1"/>
          </p:cNvSpPr>
          <p:nvPr>
            <p:ph type="dt" sz="half" idx="10"/>
          </p:nvPr>
        </p:nvSpPr>
        <p:spPr/>
        <p:txBody>
          <a:bodyPr/>
          <a:lstStyle/>
          <a:p>
            <a:fld id="{8B667B0A-9A12-48E4-82BA-91EF5FEB16EE}" type="datetime1">
              <a:rPr lang="sl-SI" smtClean="0"/>
              <a:t>2.12.2021</a:t>
            </a:fld>
            <a:endParaRPr lang="sl-SI"/>
          </a:p>
        </p:txBody>
      </p:sp>
      <p:sp>
        <p:nvSpPr>
          <p:cNvPr id="5" name="Označba mesta noge 4">
            <a:extLst>
              <a:ext uri="{FF2B5EF4-FFF2-40B4-BE49-F238E27FC236}">
                <a16:creationId xmlns:a16="http://schemas.microsoft.com/office/drawing/2014/main" id="{B08D411B-47FC-4DE4-8B19-B4C093DDD93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8529E16-C699-4B47-BC8A-C2028E9AE239}"/>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353575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C62CF29-87FA-4502-BF5C-AFC779EBDACB}"/>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F591EE4A-94DA-41CB-B172-55EF8F1FCC40}"/>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540E8FAB-EF02-4399-AB45-1889C47F5794}"/>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A7EE3C00-9E25-4960-AAA5-B993D0637916}"/>
              </a:ext>
            </a:extLst>
          </p:cNvPr>
          <p:cNvSpPr>
            <a:spLocks noGrp="1"/>
          </p:cNvSpPr>
          <p:nvPr>
            <p:ph type="dt" sz="half" idx="10"/>
          </p:nvPr>
        </p:nvSpPr>
        <p:spPr/>
        <p:txBody>
          <a:bodyPr/>
          <a:lstStyle/>
          <a:p>
            <a:fld id="{AB7AF463-7EF8-457E-8273-679FCF31CD7D}" type="datetime1">
              <a:rPr lang="sl-SI" smtClean="0"/>
              <a:t>2.12.2021</a:t>
            </a:fld>
            <a:endParaRPr lang="sl-SI"/>
          </a:p>
        </p:txBody>
      </p:sp>
      <p:sp>
        <p:nvSpPr>
          <p:cNvPr id="6" name="Označba mesta noge 5">
            <a:extLst>
              <a:ext uri="{FF2B5EF4-FFF2-40B4-BE49-F238E27FC236}">
                <a16:creationId xmlns:a16="http://schemas.microsoft.com/office/drawing/2014/main" id="{D306E2B1-1601-4928-AD65-C8AF74B8498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34F52C2F-9171-41A4-ABD6-5AA2993132D0}"/>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371941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E3B6E1E-33E7-4820-AEE7-FD8A3D67F5F9}"/>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FBB385B1-6D77-4279-9EE4-6DA65D3C1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55784EE6-72F6-4506-9668-97488228844C}"/>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66A61BA0-46D0-4562-B1DC-D7EA94EF62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F2AF2E99-8CC7-4ECD-88B0-2AA7FB68D5EA}"/>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2B1EBDD6-33D8-4DC2-B40F-7290C9E9F280}"/>
              </a:ext>
            </a:extLst>
          </p:cNvPr>
          <p:cNvSpPr>
            <a:spLocks noGrp="1"/>
          </p:cNvSpPr>
          <p:nvPr>
            <p:ph type="dt" sz="half" idx="10"/>
          </p:nvPr>
        </p:nvSpPr>
        <p:spPr/>
        <p:txBody>
          <a:bodyPr/>
          <a:lstStyle/>
          <a:p>
            <a:fld id="{1D94D6F7-0479-4328-8C98-3FA69AB10AE5}" type="datetime1">
              <a:rPr lang="sl-SI" smtClean="0"/>
              <a:t>2.12.2021</a:t>
            </a:fld>
            <a:endParaRPr lang="sl-SI"/>
          </a:p>
        </p:txBody>
      </p:sp>
      <p:sp>
        <p:nvSpPr>
          <p:cNvPr id="8" name="Označba mesta noge 7">
            <a:extLst>
              <a:ext uri="{FF2B5EF4-FFF2-40B4-BE49-F238E27FC236}">
                <a16:creationId xmlns:a16="http://schemas.microsoft.com/office/drawing/2014/main" id="{793CC6F4-F39E-44AB-BEB3-09280A37D1D3}"/>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F773E2C5-4569-4861-8B15-C7FAEE21F201}"/>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863771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C545DB-E932-4A9F-8AD4-B85F970FDF32}"/>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9943CAB2-F7D9-4478-ABD1-E35EF89CEE80}"/>
              </a:ext>
            </a:extLst>
          </p:cNvPr>
          <p:cNvSpPr>
            <a:spLocks noGrp="1"/>
          </p:cNvSpPr>
          <p:nvPr>
            <p:ph type="dt" sz="half" idx="10"/>
          </p:nvPr>
        </p:nvSpPr>
        <p:spPr/>
        <p:txBody>
          <a:bodyPr/>
          <a:lstStyle/>
          <a:p>
            <a:fld id="{D01D1EDD-EBC1-4C27-936D-C48FA515C295}" type="datetime1">
              <a:rPr lang="sl-SI" smtClean="0"/>
              <a:t>2.12.2021</a:t>
            </a:fld>
            <a:endParaRPr lang="sl-SI"/>
          </a:p>
        </p:txBody>
      </p:sp>
      <p:sp>
        <p:nvSpPr>
          <p:cNvPr id="4" name="Označba mesta noge 3">
            <a:extLst>
              <a:ext uri="{FF2B5EF4-FFF2-40B4-BE49-F238E27FC236}">
                <a16:creationId xmlns:a16="http://schemas.microsoft.com/office/drawing/2014/main" id="{F1CC9575-920B-4134-8371-B4205D75E75A}"/>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DE757408-55B3-4E02-8BDC-1148AFEA925D}"/>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161406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B213423F-2BCC-4415-8D76-E4EFD3D571EF}"/>
              </a:ext>
            </a:extLst>
          </p:cNvPr>
          <p:cNvSpPr>
            <a:spLocks noGrp="1"/>
          </p:cNvSpPr>
          <p:nvPr>
            <p:ph type="dt" sz="half" idx="10"/>
          </p:nvPr>
        </p:nvSpPr>
        <p:spPr/>
        <p:txBody>
          <a:bodyPr/>
          <a:lstStyle/>
          <a:p>
            <a:fld id="{68D61487-0CC7-406D-8806-88A53BDD9562}" type="datetime1">
              <a:rPr lang="sl-SI" smtClean="0"/>
              <a:t>2.12.2021</a:t>
            </a:fld>
            <a:endParaRPr lang="sl-SI"/>
          </a:p>
        </p:txBody>
      </p:sp>
      <p:sp>
        <p:nvSpPr>
          <p:cNvPr id="3" name="Označba mesta noge 2">
            <a:extLst>
              <a:ext uri="{FF2B5EF4-FFF2-40B4-BE49-F238E27FC236}">
                <a16:creationId xmlns:a16="http://schemas.microsoft.com/office/drawing/2014/main" id="{0473728B-31FF-4A75-B7B0-EF7508B6064C}"/>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0A80397E-CB31-4D55-8E7B-162D0D455710}"/>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2261681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114560-E2A3-4925-BE10-56648075037A}"/>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3D673F08-E1AB-4D72-AAF1-3BAE7F0BE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3378A9BA-1A1C-4D73-A278-A58C442BD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DC1A5009-C173-4E82-B61D-918CCA48D215}"/>
              </a:ext>
            </a:extLst>
          </p:cNvPr>
          <p:cNvSpPr>
            <a:spLocks noGrp="1"/>
          </p:cNvSpPr>
          <p:nvPr>
            <p:ph type="dt" sz="half" idx="10"/>
          </p:nvPr>
        </p:nvSpPr>
        <p:spPr/>
        <p:txBody>
          <a:bodyPr/>
          <a:lstStyle/>
          <a:p>
            <a:fld id="{FDB1546A-06A5-4989-A108-30BA9766AF6D}" type="datetime1">
              <a:rPr lang="sl-SI" smtClean="0"/>
              <a:t>2.12.2021</a:t>
            </a:fld>
            <a:endParaRPr lang="sl-SI"/>
          </a:p>
        </p:txBody>
      </p:sp>
      <p:sp>
        <p:nvSpPr>
          <p:cNvPr id="6" name="Označba mesta noge 5">
            <a:extLst>
              <a:ext uri="{FF2B5EF4-FFF2-40B4-BE49-F238E27FC236}">
                <a16:creationId xmlns:a16="http://schemas.microsoft.com/office/drawing/2014/main" id="{D2694F61-35B3-45E5-A707-E91E2739A6B3}"/>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4A53445-CE5D-4A23-9852-2C9B7CD95C18}"/>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58382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96A06EF-6872-426F-807A-A050DEA28989}"/>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F09278F6-301C-4830-A764-E61720F6F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13B99958-ED70-4EB9-98CA-B92686E92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FCC40C15-2C27-4BB1-BD90-F3EA0E93331C}"/>
              </a:ext>
            </a:extLst>
          </p:cNvPr>
          <p:cNvSpPr>
            <a:spLocks noGrp="1"/>
          </p:cNvSpPr>
          <p:nvPr>
            <p:ph type="dt" sz="half" idx="10"/>
          </p:nvPr>
        </p:nvSpPr>
        <p:spPr/>
        <p:txBody>
          <a:bodyPr/>
          <a:lstStyle/>
          <a:p>
            <a:fld id="{99A7D185-23D4-496A-87DE-3FD62F3FAC83}" type="datetime1">
              <a:rPr lang="sl-SI" smtClean="0"/>
              <a:t>2.12.2021</a:t>
            </a:fld>
            <a:endParaRPr lang="sl-SI"/>
          </a:p>
        </p:txBody>
      </p:sp>
      <p:sp>
        <p:nvSpPr>
          <p:cNvPr id="6" name="Označba mesta noge 5">
            <a:extLst>
              <a:ext uri="{FF2B5EF4-FFF2-40B4-BE49-F238E27FC236}">
                <a16:creationId xmlns:a16="http://schemas.microsoft.com/office/drawing/2014/main" id="{CD20F132-B633-4119-8EDC-68FDD3417D93}"/>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28156874-CA13-4242-BC1B-8822C53F5616}"/>
              </a:ext>
            </a:extLst>
          </p:cNvPr>
          <p:cNvSpPr>
            <a:spLocks noGrp="1"/>
          </p:cNvSpPr>
          <p:nvPr>
            <p:ph type="sldNum" sz="quarter" idx="12"/>
          </p:nvPr>
        </p:nvSpPr>
        <p:spPr/>
        <p:txBody>
          <a:bodyPr/>
          <a:lstStyle/>
          <a:p>
            <a:fld id="{E2625102-BAA5-40AC-BBE5-C312B33DDEA4}" type="slidenum">
              <a:rPr lang="sl-SI" smtClean="0"/>
              <a:t>‹#›</a:t>
            </a:fld>
            <a:endParaRPr lang="sl-SI"/>
          </a:p>
        </p:txBody>
      </p:sp>
    </p:spTree>
    <p:extLst>
      <p:ext uri="{BB962C8B-B14F-4D97-AF65-F5344CB8AC3E}">
        <p14:creationId xmlns:p14="http://schemas.microsoft.com/office/powerpoint/2010/main" val="2654952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28586774-366A-4663-AB34-E042467C93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2F1EE35D-A96B-4ACE-A7C7-58866D97B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B0BF82E-2656-41F0-9BB9-B1DD3FBF80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D4BEF5-456F-4892-8524-FA520E66D8B1}" type="datetime1">
              <a:rPr lang="sl-SI" smtClean="0"/>
              <a:t>2.12.2021</a:t>
            </a:fld>
            <a:endParaRPr lang="sl-SI"/>
          </a:p>
        </p:txBody>
      </p:sp>
      <p:sp>
        <p:nvSpPr>
          <p:cNvPr id="5" name="Označba mesta noge 4">
            <a:extLst>
              <a:ext uri="{FF2B5EF4-FFF2-40B4-BE49-F238E27FC236}">
                <a16:creationId xmlns:a16="http://schemas.microsoft.com/office/drawing/2014/main" id="{29BF089E-AC3F-4CF5-843B-E79EDE2AE2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83F5C500-F14D-4FD1-8EB1-4F5DE5ED2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25102-BAA5-40AC-BBE5-C312B33DDEA4}" type="slidenum">
              <a:rPr lang="sl-SI" smtClean="0"/>
              <a:t>‹#›</a:t>
            </a:fld>
            <a:endParaRPr lang="sl-SI"/>
          </a:p>
        </p:txBody>
      </p:sp>
    </p:spTree>
    <p:extLst>
      <p:ext uri="{BB962C8B-B14F-4D97-AF65-F5344CB8AC3E}">
        <p14:creationId xmlns:p14="http://schemas.microsoft.com/office/powerpoint/2010/main" val="82862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ugm.si/" TargetMode="External"/><Relationship Id="rId3" Type="http://schemas.openxmlformats.org/officeDocument/2006/relationships/image" Target="../media/image26.png"/><Relationship Id="rId7" Type="http://schemas.openxmlformats.org/officeDocument/2006/relationships/hyperlink" Target="mailto:info@ugm.si" TargetMode="Externa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jpeg"/><Relationship Id="rId5" Type="http://schemas.microsoft.com/office/2007/relationships/hdphoto" Target="../media/hdphoto4.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microsoft.com/office/2007/relationships/hdphoto" Target="../media/hdphoto5.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hyperlink" Target="http://www.ugm.si/" TargetMode="Externa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www.ugm.si/o-ugm/prijava-na-ugm-novicni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0" y="0"/>
            <a:ext cx="5120640" cy="6858000"/>
          </a:xfrm>
          <a:prstGeom prst="rect">
            <a:avLst/>
          </a:prstGeom>
        </p:spPr>
      </p:pic>
      <p:sp>
        <p:nvSpPr>
          <p:cNvPr id="5" name="PoljeZBesedilom 4"/>
          <p:cNvSpPr txBox="1"/>
          <p:nvPr/>
        </p:nvSpPr>
        <p:spPr>
          <a:xfrm>
            <a:off x="5818283" y="4580587"/>
            <a:ext cx="5902640" cy="1831271"/>
          </a:xfrm>
          <a:prstGeom prst="rect">
            <a:avLst/>
          </a:prstGeom>
          <a:noFill/>
        </p:spPr>
        <p:txBody>
          <a:bodyPr wrap="square" rtlCol="0">
            <a:spAutoFit/>
          </a:bodyPr>
          <a:lstStyle/>
          <a:p>
            <a:pPr>
              <a:lnSpc>
                <a:spcPct val="150000"/>
              </a:lnSpc>
            </a:pPr>
            <a:r>
              <a:rPr lang="sl-SI" b="1" dirty="0">
                <a:latin typeface="Franklin Gothic Book" panose="020B0503020102020204" pitchFamily="34" charset="0"/>
              </a:rPr>
              <a:t>Huda mravljica na obisku</a:t>
            </a:r>
          </a:p>
          <a:p>
            <a:pPr>
              <a:lnSpc>
                <a:spcPct val="150000"/>
              </a:lnSpc>
            </a:pPr>
            <a:r>
              <a:rPr lang="sl-SI" b="1" dirty="0">
                <a:latin typeface="Franklin Gothic No. 2" panose="02000503060000020004" pitchFamily="50" charset="0"/>
              </a:rPr>
              <a:t>RETROSPEKTIVA: LUDVIK PANDUR</a:t>
            </a:r>
          </a:p>
          <a:p>
            <a:pPr>
              <a:lnSpc>
                <a:spcPct val="150000"/>
              </a:lnSpc>
            </a:pPr>
            <a:r>
              <a:rPr lang="sl-SI" dirty="0" smtClean="0">
                <a:latin typeface="Franklin Gothic Book" panose="020B0503020102020204" pitchFamily="34" charset="0"/>
              </a:rPr>
              <a:t>december </a:t>
            </a:r>
            <a:r>
              <a:rPr lang="sl-SI" dirty="0">
                <a:latin typeface="Franklin Gothic Book" panose="020B0503020102020204" pitchFamily="34" charset="0"/>
              </a:rPr>
              <a:t>2021</a:t>
            </a:r>
          </a:p>
          <a:p>
            <a:endParaRPr lang="sl-SI" sz="3200" dirty="0">
              <a:latin typeface="Franklin Gothic No. 2" panose="02000503060000020004" pitchFamily="50" charset="0"/>
            </a:endParaRPr>
          </a:p>
        </p:txBody>
      </p:sp>
    </p:spTree>
    <p:extLst>
      <p:ext uri="{BB962C8B-B14F-4D97-AF65-F5344CB8AC3E}">
        <p14:creationId xmlns:p14="http://schemas.microsoft.com/office/powerpoint/2010/main" val="2726425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1A74CF54-BFFD-4F1C-AF58-191651F1B3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8031" y="1409834"/>
            <a:ext cx="1927356" cy="2502885"/>
          </a:xfrm>
          <a:prstGeom prst="rect">
            <a:avLst/>
          </a:prstGeom>
        </p:spPr>
      </p:pic>
      <p:pic>
        <p:nvPicPr>
          <p:cNvPr id="4" name="Slika 3">
            <a:extLst>
              <a:ext uri="{FF2B5EF4-FFF2-40B4-BE49-F238E27FC236}">
                <a16:creationId xmlns:a16="http://schemas.microsoft.com/office/drawing/2014/main" id="{55144393-731A-488B-8368-8D1E6EF2E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40552" y="4627674"/>
            <a:ext cx="2957328" cy="1941369"/>
          </a:xfrm>
          <a:prstGeom prst="rect">
            <a:avLst/>
          </a:prstGeom>
        </p:spPr>
      </p:pic>
      <p:sp>
        <p:nvSpPr>
          <p:cNvPr id="6" name="PoljeZBesedilom 5">
            <a:extLst>
              <a:ext uri="{FF2B5EF4-FFF2-40B4-BE49-F238E27FC236}">
                <a16:creationId xmlns:a16="http://schemas.microsoft.com/office/drawing/2014/main" id="{F6DF9C3E-CD08-4DD3-A78E-24C8703BE1A5}"/>
              </a:ext>
            </a:extLst>
          </p:cNvPr>
          <p:cNvSpPr txBox="1"/>
          <p:nvPr/>
        </p:nvSpPr>
        <p:spPr>
          <a:xfrm>
            <a:off x="6972906" y="4627674"/>
            <a:ext cx="3290859" cy="1569660"/>
          </a:xfrm>
          <a:prstGeom prst="rect">
            <a:avLst/>
          </a:prstGeom>
          <a:noFill/>
        </p:spPr>
        <p:txBody>
          <a:bodyPr wrap="square" rtlCol="0">
            <a:spAutoFit/>
          </a:bodyPr>
          <a:lstStyle/>
          <a:p>
            <a:pPr>
              <a:lnSpc>
                <a:spcPct val="150000"/>
              </a:lnSpc>
            </a:pPr>
            <a:r>
              <a:rPr lang="sl-SI" sz="1200" dirty="0">
                <a:latin typeface="Franklin Gothic No. 2" panose="02000503060000020004" pitchFamily="50" charset="0"/>
              </a:rPr>
              <a:t>PISANE BARVE, ZVEZDICE, RDEČA KAPA –  KOT VESELO DECEMBRSKO VZDUŠJE!</a:t>
            </a:r>
          </a:p>
          <a:p>
            <a:pPr>
              <a:lnSpc>
                <a:spcPct val="150000"/>
              </a:lnSpc>
            </a:pPr>
            <a:endParaRPr lang="sl-SI" sz="1400" b="1" dirty="0"/>
          </a:p>
          <a:p>
            <a:pPr>
              <a:lnSpc>
                <a:spcPct val="150000"/>
              </a:lnSpc>
            </a:pPr>
            <a:r>
              <a:rPr lang="sl-SI" sz="1400" b="1" dirty="0"/>
              <a:t>  </a:t>
            </a:r>
          </a:p>
        </p:txBody>
      </p:sp>
      <p:pic>
        <p:nvPicPr>
          <p:cNvPr id="3" name="Slika 2">
            <a:extLst>
              <a:ext uri="{FF2B5EF4-FFF2-40B4-BE49-F238E27FC236}">
                <a16:creationId xmlns:a16="http://schemas.microsoft.com/office/drawing/2014/main" id="{1B4FED51-1B63-4B83-858D-A9CD988B8E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000" contrast="33000"/>
                    </a14:imgEffect>
                  </a14:imgLayer>
                </a14:imgProps>
              </a:ext>
            </a:extLst>
          </a:blip>
          <a:stretch>
            <a:fillRect/>
          </a:stretch>
        </p:blipFill>
        <p:spPr>
          <a:xfrm rot="10800000">
            <a:off x="7223162" y="1062044"/>
            <a:ext cx="3960117" cy="3009688"/>
          </a:xfrm>
          <a:prstGeom prst="rect">
            <a:avLst/>
          </a:prstGeom>
        </p:spPr>
      </p:pic>
      <p:sp>
        <p:nvSpPr>
          <p:cNvPr id="7" name="PoljeZBesedilom 6">
            <a:extLst>
              <a:ext uri="{FF2B5EF4-FFF2-40B4-BE49-F238E27FC236}">
                <a16:creationId xmlns:a16="http://schemas.microsoft.com/office/drawing/2014/main" id="{CB48B759-D9DE-498B-ACC4-9D82823383C2}"/>
              </a:ext>
            </a:extLst>
          </p:cNvPr>
          <p:cNvSpPr txBox="1"/>
          <p:nvPr/>
        </p:nvSpPr>
        <p:spPr>
          <a:xfrm>
            <a:off x="7146160" y="4076510"/>
            <a:ext cx="1301959" cy="261610"/>
          </a:xfrm>
          <a:prstGeom prst="rect">
            <a:avLst/>
          </a:prstGeom>
          <a:noFill/>
        </p:spPr>
        <p:txBody>
          <a:bodyPr wrap="none" rtlCol="0">
            <a:spAutoFit/>
          </a:bodyPr>
          <a:lstStyle/>
          <a:p>
            <a:r>
              <a:rPr lang="sl-SI" sz="1100" dirty="0">
                <a:latin typeface="Franklin Gothic Book" panose="020B0503020102020204" pitchFamily="34" charset="0"/>
              </a:rPr>
              <a:t>Lewin, 5 let, </a:t>
            </a:r>
            <a:r>
              <a:rPr lang="sl-SI" sz="1100" i="1" dirty="0">
                <a:latin typeface="Franklin Gothic Book" panose="020B0503020102020204" pitchFamily="34" charset="0"/>
              </a:rPr>
              <a:t>Zimko</a:t>
            </a:r>
          </a:p>
        </p:txBody>
      </p:sp>
      <p:sp>
        <p:nvSpPr>
          <p:cNvPr id="8" name="PoljeZBesedilom 7">
            <a:extLst>
              <a:ext uri="{FF2B5EF4-FFF2-40B4-BE49-F238E27FC236}">
                <a16:creationId xmlns:a16="http://schemas.microsoft.com/office/drawing/2014/main" id="{0C479F8C-82EB-4109-8ED7-7128E3F45C79}"/>
              </a:ext>
            </a:extLst>
          </p:cNvPr>
          <p:cNvSpPr txBox="1"/>
          <p:nvPr/>
        </p:nvSpPr>
        <p:spPr>
          <a:xfrm>
            <a:off x="4588031" y="3938011"/>
            <a:ext cx="1686376" cy="261610"/>
          </a:xfrm>
          <a:prstGeom prst="rect">
            <a:avLst/>
          </a:prstGeom>
          <a:noFill/>
        </p:spPr>
        <p:txBody>
          <a:bodyPr wrap="square" rtlCol="0">
            <a:spAutoFit/>
          </a:bodyPr>
          <a:lstStyle/>
          <a:p>
            <a:r>
              <a:rPr lang="sl-SI" sz="1100" dirty="0">
                <a:latin typeface="Franklin Gothic Book" panose="020B0503020102020204" pitchFamily="34" charset="0"/>
              </a:rPr>
              <a:t>Svetla, 11 let, </a:t>
            </a:r>
            <a:r>
              <a:rPr lang="sl-SI" sz="1100" i="1" dirty="0" err="1">
                <a:latin typeface="Franklin Gothic Book" panose="020B0503020102020204" pitchFamily="34" charset="0"/>
              </a:rPr>
              <a:t>Happy</a:t>
            </a:r>
            <a:endParaRPr lang="sl-SI" sz="1100" i="1" dirty="0">
              <a:latin typeface="Franklin Gothic Book" panose="020B0503020102020204" pitchFamily="34" charset="0"/>
            </a:endParaRPr>
          </a:p>
        </p:txBody>
      </p:sp>
      <p:pic>
        <p:nvPicPr>
          <p:cNvPr id="9" name="Slika 8">
            <a:extLst>
              <a:ext uri="{FF2B5EF4-FFF2-40B4-BE49-F238E27FC236}">
                <a16:creationId xmlns:a16="http://schemas.microsoft.com/office/drawing/2014/main" id="{597AB410-7C0C-475C-A14D-037813C225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002" y="847480"/>
            <a:ext cx="3249254" cy="4181395"/>
          </a:xfrm>
          <a:prstGeom prst="rect">
            <a:avLst/>
          </a:prstGeom>
        </p:spPr>
      </p:pic>
      <p:sp>
        <p:nvSpPr>
          <p:cNvPr id="10" name="PoljeZBesedilom 9">
            <a:extLst>
              <a:ext uri="{FF2B5EF4-FFF2-40B4-BE49-F238E27FC236}">
                <a16:creationId xmlns:a16="http://schemas.microsoft.com/office/drawing/2014/main" id="{0DBC687B-5A3D-47CA-A835-41070AC13797}"/>
              </a:ext>
            </a:extLst>
          </p:cNvPr>
          <p:cNvSpPr txBox="1"/>
          <p:nvPr/>
        </p:nvSpPr>
        <p:spPr>
          <a:xfrm>
            <a:off x="631002" y="5028875"/>
            <a:ext cx="1314784" cy="261610"/>
          </a:xfrm>
          <a:prstGeom prst="rect">
            <a:avLst/>
          </a:prstGeom>
          <a:noFill/>
        </p:spPr>
        <p:txBody>
          <a:bodyPr wrap="none" rtlCol="0">
            <a:spAutoFit/>
          </a:bodyPr>
          <a:lstStyle/>
          <a:p>
            <a:r>
              <a:rPr lang="sl-SI" sz="1100" dirty="0">
                <a:latin typeface="Franklin Gothic Book" panose="020B0503020102020204" pitchFamily="34" charset="0"/>
              </a:rPr>
              <a:t>Nina, 7 let, </a:t>
            </a:r>
            <a:r>
              <a:rPr lang="sl-SI" sz="1100" i="1" dirty="0" err="1">
                <a:latin typeface="Franklin Gothic Book" panose="020B0503020102020204" pitchFamily="34" charset="0"/>
              </a:rPr>
              <a:t>Poletko</a:t>
            </a:r>
            <a:endParaRPr lang="sl-SI" sz="1100" i="1" dirty="0">
              <a:latin typeface="Franklin Gothic Book" panose="020B0503020102020204" pitchFamily="34" charset="0"/>
            </a:endParaRPr>
          </a:p>
        </p:txBody>
      </p:sp>
      <p:sp>
        <p:nvSpPr>
          <p:cNvPr id="13" name="Pravokotnik 12">
            <a:extLst>
              <a:ext uri="{FF2B5EF4-FFF2-40B4-BE49-F238E27FC236}">
                <a16:creationId xmlns:a16="http://schemas.microsoft.com/office/drawing/2014/main" id="{412042C5-FA4E-4E82-8B43-A57C01970669}"/>
              </a:ext>
            </a:extLst>
          </p:cNvPr>
          <p:cNvSpPr/>
          <p:nvPr/>
        </p:nvSpPr>
        <p:spPr>
          <a:xfrm>
            <a:off x="531559" y="5707075"/>
            <a:ext cx="11033760" cy="677045"/>
          </a:xfrm>
          <a:prstGeom prst="rect">
            <a:avLst/>
          </a:prstGeom>
        </p:spPr>
        <p:txBody>
          <a:bodyPr wrap="square">
            <a:spAutoFit/>
          </a:bodyPr>
          <a:lstStyle/>
          <a:p>
            <a:pPr algn="just">
              <a:lnSpc>
                <a:spcPct val="170000"/>
              </a:lnSpc>
            </a:pPr>
            <a:r>
              <a:rPr lang="sl-SI" sz="1200" dirty="0">
                <a:latin typeface="Franklin Gothic Book" panose="020B0503020102020204" pitchFamily="34" charset="0"/>
              </a:rPr>
              <a:t>Fotografijo svojega likovnega izdelka mi lahko pošlješ na naslov: </a:t>
            </a:r>
            <a:r>
              <a:rPr lang="sl-SI" sz="1200" dirty="0">
                <a:latin typeface="Franklin Gothic Book" panose="020B0503020102020204" pitchFamily="34" charset="0"/>
                <a:hlinkClick r:id="rId7"/>
              </a:rPr>
              <a:t>info@ugm.si</a:t>
            </a:r>
            <a:r>
              <a:rPr lang="sl-SI" sz="1200" dirty="0">
                <a:latin typeface="Franklin Gothic Book" panose="020B0503020102020204" pitchFamily="34" charset="0"/>
              </a:rPr>
              <a:t>. Objavila jo bom na </a:t>
            </a:r>
            <a:r>
              <a:rPr lang="sl-SI" sz="1200" dirty="0">
                <a:latin typeface="Franklin Gothic Book" panose="020B0503020102020204" pitchFamily="34" charset="0"/>
                <a:hlinkClick r:id="rId8"/>
              </a:rPr>
              <a:t>www.ugm.si</a:t>
            </a:r>
            <a:r>
              <a:rPr lang="sl-SI" sz="1200" dirty="0">
                <a:latin typeface="Franklin Gothic Book" panose="020B0503020102020204" pitchFamily="34" charset="0"/>
              </a:rPr>
              <a:t>. </a:t>
            </a:r>
          </a:p>
          <a:p>
            <a:pPr algn="just">
              <a:lnSpc>
                <a:spcPct val="170000"/>
              </a:lnSpc>
            </a:pPr>
            <a:r>
              <a:rPr lang="sl-SI" sz="1200" dirty="0">
                <a:latin typeface="Franklin Gothic Book" panose="020B0503020102020204" pitchFamily="34" charset="0"/>
              </a:rPr>
              <a:t>Vesela bom tudi avtoportretov, podob krajev, ki si jih obiskal/a, ali pravljičnih dežel. Pripiši podatke: ime, starost in naslov slike. </a:t>
            </a:r>
          </a:p>
        </p:txBody>
      </p:sp>
    </p:spTree>
    <p:extLst>
      <p:ext uri="{BB962C8B-B14F-4D97-AF65-F5344CB8AC3E}">
        <p14:creationId xmlns:p14="http://schemas.microsoft.com/office/powerpoint/2010/main" val="413876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210AA8C2-CEE8-4A36-8B4D-B3992E2F8969}"/>
              </a:ext>
            </a:extLst>
          </p:cNvPr>
          <p:cNvSpPr txBox="1"/>
          <p:nvPr/>
        </p:nvSpPr>
        <p:spPr>
          <a:xfrm>
            <a:off x="206612" y="4953063"/>
            <a:ext cx="3578779" cy="1267976"/>
          </a:xfrm>
          <a:prstGeom prst="rect">
            <a:avLst/>
          </a:prstGeom>
          <a:noFill/>
        </p:spPr>
        <p:txBody>
          <a:bodyPr wrap="square" rtlCol="0">
            <a:spAutoFit/>
          </a:bodyPr>
          <a:lstStyle/>
          <a:p>
            <a:pPr algn="just">
              <a:lnSpc>
                <a:spcPct val="130000"/>
              </a:lnSpc>
            </a:pPr>
            <a:r>
              <a:rPr lang="sl-SI" sz="1200" dirty="0">
                <a:latin typeface="Franklin Gothic Book" panose="020B0503020102020204" pitchFamily="34" charset="0"/>
              </a:rPr>
              <a:t>Razstava je na ogled do 20. marca 2022.</a:t>
            </a:r>
          </a:p>
          <a:p>
            <a:pPr algn="just">
              <a:lnSpc>
                <a:spcPct val="130000"/>
              </a:lnSpc>
            </a:pPr>
            <a:r>
              <a:rPr lang="sl-SI" sz="1200" dirty="0">
                <a:latin typeface="Franklin Gothic Book" panose="020B0503020102020204" pitchFamily="34" charset="0"/>
              </a:rPr>
              <a:t>Več o razstavi, odpiralnih časih in vstopnini: </a:t>
            </a:r>
            <a:r>
              <a:rPr lang="sl-SI" sz="1200" dirty="0">
                <a:latin typeface="Franklin Gothic Book" panose="020B0503020102020204" pitchFamily="34" charset="0"/>
                <a:hlinkClick r:id="rId4"/>
              </a:rPr>
              <a:t>www.ugm.si</a:t>
            </a:r>
            <a:r>
              <a:rPr lang="sl-SI" sz="1200" dirty="0">
                <a:latin typeface="Franklin Gothic Book" panose="020B0503020102020204" pitchFamily="34" charset="0"/>
              </a:rPr>
              <a:t>. Na </a:t>
            </a:r>
            <a:r>
              <a:rPr lang="sl-SI" sz="1200" i="1" dirty="0">
                <a:latin typeface="Franklin Gothic Book" panose="020B0503020102020204" pitchFamily="34" charset="0"/>
              </a:rPr>
              <a:t>Ta veseli dan kulture</a:t>
            </a:r>
            <a:r>
              <a:rPr lang="sl-SI" sz="1200" dirty="0">
                <a:latin typeface="Franklin Gothic Book" panose="020B0503020102020204" pitchFamily="34" charset="0"/>
              </a:rPr>
              <a:t> 3. decembra in </a:t>
            </a:r>
            <a:r>
              <a:rPr lang="sl-SI" sz="1200" i="1" dirty="0">
                <a:latin typeface="Franklin Gothic Book" panose="020B0503020102020204" pitchFamily="34" charset="0"/>
              </a:rPr>
              <a:t>slovenski kulturni praznik</a:t>
            </a:r>
            <a:r>
              <a:rPr lang="sl-SI" sz="1200" dirty="0">
                <a:latin typeface="Franklin Gothic Book" panose="020B0503020102020204" pitchFamily="34" charset="0"/>
              </a:rPr>
              <a:t> 8. februarja je vstop v UGM prost za vse.  </a:t>
            </a:r>
          </a:p>
        </p:txBody>
      </p:sp>
      <p:pic>
        <p:nvPicPr>
          <p:cNvPr id="5" name="Slika 4">
            <a:extLst>
              <a:ext uri="{FF2B5EF4-FFF2-40B4-BE49-F238E27FC236}">
                <a16:creationId xmlns:a16="http://schemas.microsoft.com/office/drawing/2014/main" id="{F2F5C9F5-4DC3-42BA-BFA0-E0A941489D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6201" y="4426548"/>
            <a:ext cx="2403437" cy="1491885"/>
          </a:xfrm>
          <a:prstGeom prst="rect">
            <a:avLst/>
          </a:prstGeom>
        </p:spPr>
      </p:pic>
      <p:pic>
        <p:nvPicPr>
          <p:cNvPr id="6" name="Slika 5">
            <a:extLst>
              <a:ext uri="{FF2B5EF4-FFF2-40B4-BE49-F238E27FC236}">
                <a16:creationId xmlns:a16="http://schemas.microsoft.com/office/drawing/2014/main" id="{EB6A9391-7215-4816-91C7-0A25D27EA36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sharpenSoften amount="4000"/>
                    </a14:imgEffect>
                    <a14:imgEffect>
                      <a14:brightnessContrast bright="-12000" contrast="11000"/>
                    </a14:imgEffect>
                  </a14:imgLayer>
                </a14:imgProps>
              </a:ext>
              <a:ext uri="{28A0092B-C50C-407E-A947-70E740481C1C}">
                <a14:useLocalDpi xmlns:a14="http://schemas.microsoft.com/office/drawing/2010/main" val="0"/>
              </a:ext>
            </a:extLst>
          </a:blip>
          <a:srcRect r="5046"/>
          <a:stretch/>
        </p:blipFill>
        <p:spPr>
          <a:xfrm>
            <a:off x="4168401" y="341245"/>
            <a:ext cx="7538198" cy="5954085"/>
          </a:xfrm>
          <a:prstGeom prst="rect">
            <a:avLst/>
          </a:prstGeom>
        </p:spPr>
      </p:pic>
      <p:pic>
        <p:nvPicPr>
          <p:cNvPr id="7" name="video-1638082704 (1)">
            <a:hlinkClick r:id="" action="ppaction://media"/>
            <a:extLst>
              <a:ext uri="{FF2B5EF4-FFF2-40B4-BE49-F238E27FC236}">
                <a16:creationId xmlns:a16="http://schemas.microsoft.com/office/drawing/2014/main" id="{22699829-72A5-4D60-829D-87EFBEF38495}"/>
              </a:ext>
            </a:extLst>
          </p:cNvPr>
          <p:cNvPicPr>
            <a:picLocks noChangeAspect="1"/>
          </p:cNvPicPr>
          <p:nvPr>
            <a:videoFile r:link="rId1"/>
            <p:extLst>
              <p:ext uri="{DAA4B4D4-6D71-4841-9C94-3DE7FCFB9230}">
                <p14:media xmlns:p14="http://schemas.microsoft.com/office/powerpoint/2010/main" r:embed="rId2">
                  <p14:trim end="93"/>
                </p14:media>
              </p:ext>
            </p:extLst>
          </p:nvPr>
        </p:nvPicPr>
        <p:blipFill>
          <a:blip r:embed="rId8"/>
          <a:stretch>
            <a:fillRect/>
          </a:stretch>
        </p:blipFill>
        <p:spPr>
          <a:xfrm>
            <a:off x="304341" y="3129424"/>
            <a:ext cx="3229805" cy="1706440"/>
          </a:xfrm>
          <a:prstGeom prst="rect">
            <a:avLst/>
          </a:prstGeom>
        </p:spPr>
      </p:pic>
      <p:pic>
        <p:nvPicPr>
          <p:cNvPr id="8" name="Slika 7"/>
          <p:cNvPicPr>
            <a:picLocks noChangeAspect="1"/>
          </p:cNvPicPr>
          <p:nvPr/>
        </p:nvPicPr>
        <p:blipFill>
          <a:blip r:embed="rId9"/>
          <a:stretch>
            <a:fillRect/>
          </a:stretch>
        </p:blipFill>
        <p:spPr>
          <a:xfrm>
            <a:off x="10859181" y="6445779"/>
            <a:ext cx="847417" cy="329213"/>
          </a:xfrm>
          <a:prstGeom prst="rect">
            <a:avLst/>
          </a:prstGeom>
        </p:spPr>
      </p:pic>
      <p:pic>
        <p:nvPicPr>
          <p:cNvPr id="9" name="Slika 8"/>
          <p:cNvPicPr>
            <a:picLocks noChangeAspect="1"/>
          </p:cNvPicPr>
          <p:nvPr/>
        </p:nvPicPr>
        <p:blipFill>
          <a:blip r:embed="rId10"/>
          <a:stretch>
            <a:fillRect/>
          </a:stretch>
        </p:blipFill>
        <p:spPr>
          <a:xfrm>
            <a:off x="271014" y="6406828"/>
            <a:ext cx="1591194" cy="353599"/>
          </a:xfrm>
          <a:prstGeom prst="rect">
            <a:avLst/>
          </a:prstGeom>
        </p:spPr>
      </p:pic>
      <p:sp>
        <p:nvSpPr>
          <p:cNvPr id="2" name="Označba mesta noge 1"/>
          <p:cNvSpPr>
            <a:spLocks noGrp="1"/>
          </p:cNvSpPr>
          <p:nvPr>
            <p:ph type="ftr" sz="quarter" idx="11"/>
          </p:nvPr>
        </p:nvSpPr>
        <p:spPr>
          <a:xfrm>
            <a:off x="304341" y="6356350"/>
            <a:ext cx="11402257" cy="365125"/>
          </a:xfrm>
        </p:spPr>
        <p:txBody>
          <a:bodyPr/>
          <a:lstStyle/>
          <a:p>
            <a:endParaRPr lang="sl-SI" dirty="0"/>
          </a:p>
        </p:txBody>
      </p:sp>
      <p:sp>
        <p:nvSpPr>
          <p:cNvPr id="10" name="Puščica: dol 9">
            <a:extLst>
              <a:ext uri="{FF2B5EF4-FFF2-40B4-BE49-F238E27FC236}">
                <a16:creationId xmlns:a16="http://schemas.microsoft.com/office/drawing/2014/main" id="{F3B4535E-E788-45E9-9495-AAC1AD71E2BB}"/>
              </a:ext>
            </a:extLst>
          </p:cNvPr>
          <p:cNvSpPr/>
          <p:nvPr/>
        </p:nvSpPr>
        <p:spPr>
          <a:xfrm>
            <a:off x="2086308" y="2486403"/>
            <a:ext cx="156435" cy="47477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l-SI"/>
          </a:p>
        </p:txBody>
      </p:sp>
      <p:sp>
        <p:nvSpPr>
          <p:cNvPr id="11" name="PoljeZBesedilom 10"/>
          <p:cNvSpPr txBox="1"/>
          <p:nvPr/>
        </p:nvSpPr>
        <p:spPr>
          <a:xfrm>
            <a:off x="171626" y="341245"/>
            <a:ext cx="3895132" cy="2031325"/>
          </a:xfrm>
          <a:prstGeom prst="rect">
            <a:avLst/>
          </a:prstGeom>
          <a:noFill/>
        </p:spPr>
        <p:txBody>
          <a:bodyPr wrap="square" rtlCol="0">
            <a:spAutoFit/>
          </a:bodyPr>
          <a:lstStyle/>
          <a:p>
            <a:pPr>
              <a:lnSpc>
                <a:spcPct val="150000"/>
              </a:lnSpc>
            </a:pPr>
            <a:r>
              <a:rPr lang="sl-SI" sz="1200" dirty="0">
                <a:latin typeface="Franklin Gothic No. 2" panose="02000503060000020004" pitchFamily="50" charset="0"/>
              </a:rPr>
              <a:t>SI VEDEL/A, DA 3. DECEMBRA PRAZNUJEMO TA VESELI DAN KULTURE – ROJSTNI DAN SLOVENSKEGA PESNIKA FRANCETA PREŠERNA? PRAZNUJ GA TUDI TI, PRI NAS, MED SLIKAMI! ALI VEŠ, DA TUDI SLIKE LAHKO BEREMO? PRISLUHNI, KAKO JE SLIKO BRALA NINA. </a:t>
            </a:r>
          </a:p>
        </p:txBody>
      </p:sp>
      <p:sp>
        <p:nvSpPr>
          <p:cNvPr id="12" name="PoljeZBesedilom 11"/>
          <p:cNvSpPr txBox="1"/>
          <p:nvPr/>
        </p:nvSpPr>
        <p:spPr>
          <a:xfrm>
            <a:off x="2404383" y="2852425"/>
            <a:ext cx="1602377" cy="276999"/>
          </a:xfrm>
          <a:prstGeom prst="rect">
            <a:avLst/>
          </a:prstGeom>
          <a:noFill/>
        </p:spPr>
        <p:txBody>
          <a:bodyPr wrap="square" rtlCol="0">
            <a:spAutoFit/>
          </a:bodyPr>
          <a:lstStyle/>
          <a:p>
            <a:r>
              <a:rPr lang="sl-SI" sz="1200" dirty="0" smtClean="0">
                <a:latin typeface="Franklin Gothic Book" panose="020B0503020102020204" pitchFamily="34" charset="0"/>
              </a:rPr>
              <a:t>Oglej si video.</a:t>
            </a:r>
            <a:endParaRPr lang="sl-SI" sz="1200" dirty="0">
              <a:latin typeface="Franklin Gothic Book" panose="020B0503020102020204" pitchFamily="34" charset="0"/>
            </a:endParaRPr>
          </a:p>
        </p:txBody>
      </p:sp>
    </p:spTree>
    <p:extLst>
      <p:ext uri="{BB962C8B-B14F-4D97-AF65-F5344CB8AC3E}">
        <p14:creationId xmlns:p14="http://schemas.microsoft.com/office/powerpoint/2010/main" val="259069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72988" y="0"/>
            <a:ext cx="5352288" cy="6858000"/>
          </a:xfrm>
          <a:prstGeom prst="rect">
            <a:avLst/>
          </a:prstGeom>
        </p:spPr>
      </p:pic>
      <p:pic>
        <p:nvPicPr>
          <p:cNvPr id="7" name="Slika 6"/>
          <p:cNvPicPr>
            <a:picLocks noChangeAspect="1"/>
          </p:cNvPicPr>
          <p:nvPr/>
        </p:nvPicPr>
        <p:blipFill>
          <a:blip r:embed="rId3"/>
          <a:stretch>
            <a:fillRect/>
          </a:stretch>
        </p:blipFill>
        <p:spPr>
          <a:xfrm>
            <a:off x="834696" y="1249491"/>
            <a:ext cx="10522608" cy="4359018"/>
          </a:xfrm>
          <a:prstGeom prst="rect">
            <a:avLst/>
          </a:prstGeom>
        </p:spPr>
      </p:pic>
      <p:sp>
        <p:nvSpPr>
          <p:cNvPr id="8" name="PoljeZBesedilom 7"/>
          <p:cNvSpPr txBox="1"/>
          <p:nvPr/>
        </p:nvSpPr>
        <p:spPr>
          <a:xfrm>
            <a:off x="5933958" y="3986485"/>
            <a:ext cx="5782962" cy="1969770"/>
          </a:xfrm>
          <a:prstGeom prst="rect">
            <a:avLst/>
          </a:prstGeom>
          <a:noFill/>
        </p:spPr>
        <p:txBody>
          <a:bodyPr wrap="square" rtlCol="0">
            <a:spAutoFit/>
          </a:bodyPr>
          <a:lstStyle/>
          <a:p>
            <a:endParaRPr lang="sl-SI" sz="1400" dirty="0">
              <a:latin typeface="Franklin Gothic Book" panose="020B0503020102020204" pitchFamily="34" charset="0"/>
            </a:endParaRPr>
          </a:p>
          <a:p>
            <a:r>
              <a:rPr lang="sl-SI" sz="1200" dirty="0">
                <a:latin typeface="Franklin Gothic Book" panose="020B0503020102020204" pitchFamily="34" charset="0"/>
              </a:rPr>
              <a:t>Več o razstavah UGM in spremljevalnih programih na: www.ugm.si.</a:t>
            </a:r>
          </a:p>
          <a:p>
            <a:r>
              <a:rPr lang="sl-SI" sz="1200" dirty="0">
                <a:latin typeface="Franklin Gothic Book" panose="020B0503020102020204" pitchFamily="34" charset="0"/>
              </a:rPr>
              <a:t>Sledite nam lahko tudi na družabnih omrežjih Facebook in Instagram.</a:t>
            </a:r>
          </a:p>
          <a:p>
            <a:r>
              <a:rPr lang="sl-SI" sz="1200" dirty="0">
                <a:latin typeface="Franklin Gothic Book" panose="020B0503020102020204" pitchFamily="34" charset="0"/>
              </a:rPr>
              <a:t>Naročite se na naš tedenski novičnik: </a:t>
            </a:r>
            <a:r>
              <a:rPr lang="sl-SI" sz="1200" dirty="0">
                <a:latin typeface="Franklin Gothic Book" panose="020B0503020102020204" pitchFamily="34" charset="0"/>
                <a:hlinkClick r:id="rId4"/>
              </a:rPr>
              <a:t>http://www.ugm.si/o-ugm/prijava-na-ugm-novicnik</a:t>
            </a:r>
            <a:r>
              <a:rPr lang="sl-SI" sz="1200" dirty="0" smtClean="0">
                <a:latin typeface="Franklin Gothic Book" panose="020B0503020102020204" pitchFamily="34" charset="0"/>
                <a:hlinkClick r:id="rId4"/>
              </a:rPr>
              <a:t>/</a:t>
            </a:r>
            <a:r>
              <a:rPr lang="sl-SI" sz="1200" dirty="0" smtClean="0">
                <a:latin typeface="Franklin Gothic Book" panose="020B0503020102020204" pitchFamily="34" charset="0"/>
              </a:rPr>
              <a:t>.</a:t>
            </a:r>
          </a:p>
          <a:p>
            <a:endParaRPr lang="sl-SI" sz="1200" dirty="0">
              <a:latin typeface="Franklin Gothic Book" panose="020B0503020102020204" pitchFamily="34" charset="0"/>
            </a:endParaRPr>
          </a:p>
          <a:p>
            <a:r>
              <a:rPr lang="sl-SI" sz="1200" dirty="0" smtClean="0">
                <a:latin typeface="Franklin Gothic Book" panose="020B0503020102020204" pitchFamily="34" charset="0"/>
              </a:rPr>
              <a:t>Naloge </a:t>
            </a:r>
            <a:r>
              <a:rPr lang="sl-SI" sz="1200" dirty="0">
                <a:latin typeface="Franklin Gothic Book" panose="020B0503020102020204" pitchFamily="34" charset="0"/>
              </a:rPr>
              <a:t>je pripravila muzejska svetovalka Brigita Strnad. </a:t>
            </a:r>
          </a:p>
          <a:p>
            <a:r>
              <a:rPr lang="sl-SI" sz="1200" dirty="0">
                <a:latin typeface="Franklin Gothic Book" panose="020B0503020102020204" pitchFamily="34" charset="0"/>
              </a:rPr>
              <a:t>Avtor podobe Hude mravljice je Nenad </a:t>
            </a:r>
            <a:r>
              <a:rPr lang="sl-SI" sz="1200" dirty="0" err="1">
                <a:latin typeface="Franklin Gothic Book" panose="020B0503020102020204" pitchFamily="34" charset="0"/>
              </a:rPr>
              <a:t>Cizl</a:t>
            </a:r>
            <a:r>
              <a:rPr lang="sl-SI" sz="1200" dirty="0">
                <a:latin typeface="Franklin Gothic Book" panose="020B0503020102020204" pitchFamily="34" charset="0"/>
              </a:rPr>
              <a:t>.</a:t>
            </a:r>
          </a:p>
          <a:p>
            <a:r>
              <a:rPr lang="sl-SI" sz="1200" dirty="0">
                <a:latin typeface="Franklin Gothic Book" panose="020B0503020102020204" pitchFamily="34" charset="0"/>
              </a:rPr>
              <a:t>Avtor nekaterih reprodukcij na učnem listu je Damjan Švarc.</a:t>
            </a:r>
          </a:p>
          <a:p>
            <a:r>
              <a:rPr lang="sl-SI" sz="1200" dirty="0">
                <a:latin typeface="Franklin Gothic Book" panose="020B0503020102020204" pitchFamily="34" charset="0"/>
              </a:rPr>
              <a:t>Učni list je lektorirala Ksenija Vidic. </a:t>
            </a:r>
          </a:p>
        </p:txBody>
      </p:sp>
    </p:spTree>
    <p:extLst>
      <p:ext uri="{BB962C8B-B14F-4D97-AF65-F5344CB8AC3E}">
        <p14:creationId xmlns:p14="http://schemas.microsoft.com/office/powerpoint/2010/main" val="2278137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35B910B0-176F-4DCE-A844-F4FF969A73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496045" cy="6858000"/>
          </a:xfrm>
          <a:prstGeom prst="rect">
            <a:avLst/>
          </a:prstGeom>
        </p:spPr>
      </p:pic>
      <p:sp>
        <p:nvSpPr>
          <p:cNvPr id="2" name="PoljeZBesedilom 1">
            <a:extLst>
              <a:ext uri="{FF2B5EF4-FFF2-40B4-BE49-F238E27FC236}">
                <a16:creationId xmlns:a16="http://schemas.microsoft.com/office/drawing/2014/main" id="{4E5A9FA8-8659-4DBC-B7D4-78EF64C0706A}"/>
              </a:ext>
            </a:extLst>
          </p:cNvPr>
          <p:cNvSpPr txBox="1"/>
          <p:nvPr/>
        </p:nvSpPr>
        <p:spPr>
          <a:xfrm>
            <a:off x="9591839" y="6365751"/>
            <a:ext cx="2383986" cy="430887"/>
          </a:xfrm>
          <a:prstGeom prst="rect">
            <a:avLst/>
          </a:prstGeom>
          <a:noFill/>
        </p:spPr>
        <p:txBody>
          <a:bodyPr wrap="none" rtlCol="0">
            <a:spAutoFit/>
          </a:bodyPr>
          <a:lstStyle/>
          <a:p>
            <a:r>
              <a:rPr lang="sl-SI" sz="1100" dirty="0">
                <a:latin typeface="Franklin Gothic Book" panose="020B0503020102020204" pitchFamily="34" charset="0"/>
              </a:rPr>
              <a:t>Ludvik Pandur, iz cikla </a:t>
            </a:r>
            <a:r>
              <a:rPr lang="sl-SI" sz="1100" i="1" dirty="0">
                <a:latin typeface="Franklin Gothic Book" panose="020B0503020102020204" pitchFamily="34" charset="0"/>
              </a:rPr>
              <a:t>V senci platan</a:t>
            </a:r>
          </a:p>
          <a:p>
            <a:r>
              <a:rPr lang="sl-SI" sz="1100" dirty="0">
                <a:latin typeface="Franklin Gothic Book" panose="020B0503020102020204" pitchFamily="34" charset="0"/>
              </a:rPr>
              <a:t>2011, olje na platnu</a:t>
            </a:r>
          </a:p>
        </p:txBody>
      </p:sp>
      <p:pic>
        <p:nvPicPr>
          <p:cNvPr id="9" name="Slika 8">
            <a:extLst>
              <a:ext uri="{FF2B5EF4-FFF2-40B4-BE49-F238E27FC236}">
                <a16:creationId xmlns:a16="http://schemas.microsoft.com/office/drawing/2014/main" id="{D5EA8538-94F4-4BB0-BB3E-A3A198F216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7462474" y="3867979"/>
            <a:ext cx="2804721" cy="1782042"/>
          </a:xfrm>
          <a:prstGeom prst="rect">
            <a:avLst/>
          </a:prstGeom>
        </p:spPr>
      </p:pic>
      <p:sp>
        <p:nvSpPr>
          <p:cNvPr id="4" name="PoljeZBesedilom 3">
            <a:extLst>
              <a:ext uri="{FF2B5EF4-FFF2-40B4-BE49-F238E27FC236}">
                <a16:creationId xmlns:a16="http://schemas.microsoft.com/office/drawing/2014/main" id="{386CBEE1-CB1F-4B6B-AE6D-514DC3D04727}"/>
              </a:ext>
            </a:extLst>
          </p:cNvPr>
          <p:cNvSpPr txBox="1"/>
          <p:nvPr/>
        </p:nvSpPr>
        <p:spPr>
          <a:xfrm>
            <a:off x="9591839" y="2568467"/>
            <a:ext cx="2780458" cy="1167564"/>
          </a:xfrm>
          <a:prstGeom prst="rect">
            <a:avLst/>
          </a:prstGeom>
          <a:noFill/>
        </p:spPr>
        <p:txBody>
          <a:bodyPr wrap="square" rtlCol="0">
            <a:spAutoFit/>
          </a:bodyPr>
          <a:lstStyle/>
          <a:p>
            <a:pPr>
              <a:lnSpc>
                <a:spcPct val="150000"/>
              </a:lnSpc>
            </a:pPr>
            <a:r>
              <a:rPr lang="sl-SI" sz="1200" dirty="0">
                <a:latin typeface="Franklin Gothic No. 2" panose="02000503060000020004" pitchFamily="50" charset="0"/>
              </a:rPr>
              <a:t>PO KATERI POTI NAJ GREM?</a:t>
            </a:r>
          </a:p>
          <a:p>
            <a:pPr>
              <a:lnSpc>
                <a:spcPct val="150000"/>
              </a:lnSpc>
            </a:pPr>
            <a:r>
              <a:rPr lang="sl-SI" sz="1200" dirty="0">
                <a:latin typeface="Franklin Gothic No. 2" panose="02000503060000020004" pitchFamily="50" charset="0"/>
              </a:rPr>
              <a:t>MIMO ČRNIH ČRT? </a:t>
            </a:r>
          </a:p>
          <a:p>
            <a:pPr>
              <a:lnSpc>
                <a:spcPct val="150000"/>
              </a:lnSpc>
            </a:pPr>
            <a:r>
              <a:rPr lang="sl-SI" sz="1200" dirty="0">
                <a:latin typeface="Franklin Gothic No. 2" panose="02000503060000020004" pitchFamily="50" charset="0"/>
              </a:rPr>
              <a:t>SKOZI MODRO BARVO</a:t>
            </a:r>
          </a:p>
          <a:p>
            <a:pPr>
              <a:lnSpc>
                <a:spcPct val="150000"/>
              </a:lnSpc>
            </a:pPr>
            <a:r>
              <a:rPr lang="sl-SI" sz="1200" dirty="0">
                <a:latin typeface="Franklin Gothic No. 2" panose="02000503060000020004" pitchFamily="50" charset="0"/>
              </a:rPr>
              <a:t>ALI ČRNO LUKNJO? </a:t>
            </a:r>
          </a:p>
        </p:txBody>
      </p:sp>
    </p:spTree>
    <p:extLst>
      <p:ext uri="{BB962C8B-B14F-4D97-AF65-F5344CB8AC3E}">
        <p14:creationId xmlns:p14="http://schemas.microsoft.com/office/powerpoint/2010/main" val="103455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D1ABE6EA-A133-4A58-93E3-48D97ACB8F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8153" y="738972"/>
            <a:ext cx="2728642" cy="3344711"/>
          </a:xfrm>
          <a:prstGeom prst="rect">
            <a:avLst/>
          </a:prstGeom>
        </p:spPr>
      </p:pic>
      <p:pic>
        <p:nvPicPr>
          <p:cNvPr id="7" name="Slika 6">
            <a:extLst>
              <a:ext uri="{FF2B5EF4-FFF2-40B4-BE49-F238E27FC236}">
                <a16:creationId xmlns:a16="http://schemas.microsoft.com/office/drawing/2014/main" id="{FA881237-5ADF-4ED1-BABA-122D90DEB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6888" y="4350689"/>
            <a:ext cx="3333151" cy="2068987"/>
          </a:xfrm>
          <a:prstGeom prst="rect">
            <a:avLst/>
          </a:prstGeom>
        </p:spPr>
      </p:pic>
      <p:sp>
        <p:nvSpPr>
          <p:cNvPr id="9" name="Pravokotnik 8">
            <a:extLst>
              <a:ext uri="{FF2B5EF4-FFF2-40B4-BE49-F238E27FC236}">
                <a16:creationId xmlns:a16="http://schemas.microsoft.com/office/drawing/2014/main" id="{25F52E4C-20A6-4BA8-94E0-D968C492BB81}"/>
              </a:ext>
            </a:extLst>
          </p:cNvPr>
          <p:cNvSpPr/>
          <p:nvPr/>
        </p:nvSpPr>
        <p:spPr>
          <a:xfrm>
            <a:off x="4052367" y="4118991"/>
            <a:ext cx="5779531" cy="230832"/>
          </a:xfrm>
          <a:prstGeom prst="rect">
            <a:avLst/>
          </a:prstGeom>
        </p:spPr>
        <p:txBody>
          <a:bodyPr wrap="square">
            <a:spAutoFit/>
          </a:bodyPr>
          <a:lstStyle/>
          <a:p>
            <a:r>
              <a:rPr lang="sl-SI" sz="900" dirty="0">
                <a:latin typeface="Franklin Gothic Book" panose="020B0503020102020204" pitchFamily="34" charset="0"/>
              </a:rPr>
              <a:t>Ludvik Pandur, </a:t>
            </a:r>
            <a:r>
              <a:rPr lang="sl-SI" sz="900" i="1" dirty="0">
                <a:latin typeface="Franklin Gothic Book" panose="020B0503020102020204" pitchFamily="34" charset="0"/>
              </a:rPr>
              <a:t>Avtoportret</a:t>
            </a:r>
            <a:r>
              <a:rPr lang="sl-SI" sz="900" dirty="0">
                <a:latin typeface="Franklin Gothic Book" panose="020B0503020102020204" pitchFamily="34" charset="0"/>
              </a:rPr>
              <a:t>, 2015, olje na platnu </a:t>
            </a:r>
          </a:p>
        </p:txBody>
      </p:sp>
      <p:pic>
        <p:nvPicPr>
          <p:cNvPr id="6" name="Slika 5">
            <a:extLst>
              <a:ext uri="{FF2B5EF4-FFF2-40B4-BE49-F238E27FC236}">
                <a16:creationId xmlns:a16="http://schemas.microsoft.com/office/drawing/2014/main" id="{B93CBE22-BD33-4A1A-91C9-F8B075079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838" y="738972"/>
            <a:ext cx="4402756" cy="3343358"/>
          </a:xfrm>
          <a:prstGeom prst="rect">
            <a:avLst/>
          </a:prstGeom>
        </p:spPr>
      </p:pic>
      <p:sp>
        <p:nvSpPr>
          <p:cNvPr id="2" name="PoljeZBesedilom 1">
            <a:extLst>
              <a:ext uri="{FF2B5EF4-FFF2-40B4-BE49-F238E27FC236}">
                <a16:creationId xmlns:a16="http://schemas.microsoft.com/office/drawing/2014/main" id="{1FECE335-F852-4177-B18F-3E02D05CA740}"/>
              </a:ext>
            </a:extLst>
          </p:cNvPr>
          <p:cNvSpPr txBox="1"/>
          <p:nvPr/>
        </p:nvSpPr>
        <p:spPr>
          <a:xfrm>
            <a:off x="4064895" y="4663478"/>
            <a:ext cx="7569913" cy="1443408"/>
          </a:xfrm>
          <a:prstGeom prst="rect">
            <a:avLst/>
          </a:prstGeom>
          <a:noFill/>
        </p:spPr>
        <p:txBody>
          <a:bodyPr wrap="square" rtlCol="0">
            <a:spAutoFit/>
          </a:bodyPr>
          <a:lstStyle/>
          <a:p>
            <a:pPr algn="just">
              <a:lnSpc>
                <a:spcPct val="150000"/>
              </a:lnSpc>
            </a:pPr>
            <a:r>
              <a:rPr lang="sl-SI" sz="1200" dirty="0">
                <a:latin typeface="Franklin Gothic Book" panose="020B0503020102020204" pitchFamily="34" charset="0"/>
              </a:rPr>
              <a:t>Slikar Ludvik je svoj obraz naslikal v obrisih, izpustil je podrobnosti. Poudarek je na barvah in potezah čopiča. Ali veš, kaj je poteza čopiča? Naj pojasnim. Torej … slikar ima čopič. Ta je lahko tanek, debel ali nekaj vmes. Čopič namoči v barvo, ga položi na slikarski nosilec in potegne. Nastane poteza in še več potez: ravne, vijugaste, dolge ali zgoščene. Vidiš tiste rumene poteze? Katere barve še vidiš? Katere prevladujejo? Kaj meniš, zakaj prav te? </a:t>
            </a:r>
          </a:p>
          <a:p>
            <a:pPr algn="just">
              <a:lnSpc>
                <a:spcPct val="150000"/>
              </a:lnSpc>
            </a:pPr>
            <a:r>
              <a:rPr lang="sl-SI" sz="1200" dirty="0">
                <a:latin typeface="Franklin Gothic Book" panose="020B0503020102020204" pitchFamily="34" charset="0"/>
              </a:rPr>
              <a:t>Zelo me zanima, kakšne barve bi ti izbral/a za svoj avtoportret.  </a:t>
            </a:r>
          </a:p>
        </p:txBody>
      </p:sp>
      <p:sp>
        <p:nvSpPr>
          <p:cNvPr id="10" name="PoljeZBesedilom 9"/>
          <p:cNvSpPr txBox="1"/>
          <p:nvPr/>
        </p:nvSpPr>
        <p:spPr>
          <a:xfrm>
            <a:off x="274096" y="738972"/>
            <a:ext cx="3790799" cy="3139321"/>
          </a:xfrm>
          <a:prstGeom prst="rect">
            <a:avLst/>
          </a:prstGeom>
          <a:noFill/>
        </p:spPr>
        <p:txBody>
          <a:bodyPr wrap="square" rtlCol="0">
            <a:spAutoFit/>
          </a:bodyPr>
          <a:lstStyle/>
          <a:p>
            <a:pPr>
              <a:lnSpc>
                <a:spcPct val="150000"/>
              </a:lnSpc>
            </a:pPr>
            <a:r>
              <a:rPr lang="sl-SI" sz="1200" dirty="0">
                <a:latin typeface="Franklin Gothic No. 2" panose="02000503060000020004" pitchFamily="50" charset="0"/>
              </a:rPr>
              <a:t>KAJ JE </a:t>
            </a:r>
            <a:r>
              <a:rPr lang="sl-SI" sz="1200" spc="-150" dirty="0">
                <a:latin typeface="Franklin Gothic No. 2" panose="02000503060000020004" pitchFamily="50" charset="0"/>
              </a:rPr>
              <a:t>A V T O P O R T R E T</a:t>
            </a:r>
            <a:r>
              <a:rPr lang="sl-SI" sz="1200" dirty="0">
                <a:latin typeface="Franklin Gothic No. 2" panose="02000503060000020004" pitchFamily="50" charset="0"/>
              </a:rPr>
              <a:t>?</a:t>
            </a:r>
          </a:p>
          <a:p>
            <a:pPr>
              <a:lnSpc>
                <a:spcPct val="150000"/>
              </a:lnSpc>
            </a:pPr>
            <a:r>
              <a:rPr lang="sl-SI" sz="1200" dirty="0">
                <a:latin typeface="Franklin Gothic No. 2" panose="02000503060000020004" pitchFamily="50" charset="0"/>
              </a:rPr>
              <a:t>(obkroži pravilen odgovor)</a:t>
            </a:r>
          </a:p>
          <a:p>
            <a:pPr>
              <a:lnSpc>
                <a:spcPct val="150000"/>
              </a:lnSpc>
            </a:pPr>
            <a:endParaRPr lang="sl-SI" sz="1200" dirty="0">
              <a:latin typeface="Franklin Gothic No. 2" panose="02000503060000020004" pitchFamily="50" charset="0"/>
            </a:endParaRPr>
          </a:p>
          <a:p>
            <a:pPr>
              <a:lnSpc>
                <a:spcPct val="150000"/>
              </a:lnSpc>
            </a:pPr>
            <a:r>
              <a:rPr lang="sl-SI" sz="1200" dirty="0">
                <a:latin typeface="Franklin Gothic No. 2" panose="02000503060000020004" pitchFamily="50" charset="0"/>
              </a:rPr>
              <a:t>A: AVTOPORTRET JE MOTIV, KI PREDSTAVLJA PISANE AVTOMOBILE. </a:t>
            </a:r>
          </a:p>
          <a:p>
            <a:pPr>
              <a:lnSpc>
                <a:spcPct val="150000"/>
              </a:lnSpc>
            </a:pPr>
            <a:endParaRPr lang="sl-SI" sz="1200" dirty="0">
              <a:latin typeface="Franklin Gothic No. 2" panose="02000503060000020004" pitchFamily="50" charset="0"/>
            </a:endParaRPr>
          </a:p>
          <a:p>
            <a:pPr>
              <a:lnSpc>
                <a:spcPct val="150000"/>
              </a:lnSpc>
            </a:pPr>
            <a:r>
              <a:rPr lang="sl-SI" sz="1200" dirty="0">
                <a:latin typeface="Franklin Gothic No. 2" panose="02000503060000020004" pitchFamily="50" charset="0"/>
              </a:rPr>
              <a:t>B: UMETNIK OZ. AVTOR USTVARI LASTNO PODOBO. PRI TEM SE OPAZUJE V OGLEDALU, POKUKA NA KAKŠNO FOTOGRAFIJO ALI SE UPODOBI PO SPOMINU. </a:t>
            </a:r>
          </a:p>
        </p:txBody>
      </p:sp>
    </p:spTree>
    <p:extLst>
      <p:ext uri="{BB962C8B-B14F-4D97-AF65-F5344CB8AC3E}">
        <p14:creationId xmlns:p14="http://schemas.microsoft.com/office/powerpoint/2010/main" val="364239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FB8A196B-68CA-4203-AC13-0DB1250B5F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2202" y="679055"/>
            <a:ext cx="3812580" cy="5499889"/>
          </a:xfrm>
        </p:spPr>
      </p:pic>
      <p:pic>
        <p:nvPicPr>
          <p:cNvPr id="7" name="Slika 6">
            <a:extLst>
              <a:ext uri="{FF2B5EF4-FFF2-40B4-BE49-F238E27FC236}">
                <a16:creationId xmlns:a16="http://schemas.microsoft.com/office/drawing/2014/main" id="{ABED177F-B0AC-48C4-A163-CB08EDFC2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129597" y="4288066"/>
            <a:ext cx="2755938" cy="1636991"/>
          </a:xfrm>
          <a:prstGeom prst="rect">
            <a:avLst/>
          </a:prstGeom>
        </p:spPr>
      </p:pic>
      <p:sp>
        <p:nvSpPr>
          <p:cNvPr id="9" name="PoljeZBesedilom 8">
            <a:extLst>
              <a:ext uri="{FF2B5EF4-FFF2-40B4-BE49-F238E27FC236}">
                <a16:creationId xmlns:a16="http://schemas.microsoft.com/office/drawing/2014/main" id="{64D4E5DF-71C0-4B93-B64B-90A5ED1446B0}"/>
              </a:ext>
            </a:extLst>
          </p:cNvPr>
          <p:cNvSpPr txBox="1"/>
          <p:nvPr/>
        </p:nvSpPr>
        <p:spPr>
          <a:xfrm>
            <a:off x="6981514" y="4409986"/>
            <a:ext cx="4616741" cy="2385268"/>
          </a:xfrm>
          <a:prstGeom prst="rect">
            <a:avLst/>
          </a:prstGeom>
          <a:noFill/>
        </p:spPr>
        <p:txBody>
          <a:bodyPr wrap="square" rtlCol="0">
            <a:spAutoFit/>
          </a:bodyPr>
          <a:lstStyle/>
          <a:p>
            <a:pPr>
              <a:lnSpc>
                <a:spcPct val="150000"/>
              </a:lnSpc>
            </a:pPr>
            <a:endParaRPr lang="sl-SI" sz="1400" dirty="0">
              <a:latin typeface="Franklin Gothic Book" panose="020B0503020102020204" pitchFamily="34" charset="0"/>
            </a:endParaRPr>
          </a:p>
          <a:p>
            <a:pPr algn="just">
              <a:lnSpc>
                <a:spcPct val="150000"/>
              </a:lnSpc>
            </a:pPr>
            <a:r>
              <a:rPr lang="sl-SI" sz="1200" dirty="0">
                <a:latin typeface="Franklin Gothic Book" panose="020B0503020102020204" pitchFamily="34" charset="0"/>
              </a:rPr>
              <a:t>Tudi ti lahko naslikaš žival: psa, žirafo ali kameleona. Razmisli, kje bo, kaj bo počela, bo sama ali v družbi in kakšne barve boš uporabil/a? Mogoče jih lahko uporabiš na način, da se bodo tudi tvoje barve skrivale in prelivale. </a:t>
            </a:r>
          </a:p>
          <a:p>
            <a:pPr>
              <a:lnSpc>
                <a:spcPct val="150000"/>
              </a:lnSpc>
            </a:pPr>
            <a:endParaRPr lang="sl-SI" sz="1400" dirty="0"/>
          </a:p>
          <a:p>
            <a:pPr>
              <a:lnSpc>
                <a:spcPct val="150000"/>
              </a:lnSpc>
            </a:pPr>
            <a:endParaRPr lang="sl-SI" sz="1400" dirty="0"/>
          </a:p>
          <a:p>
            <a:r>
              <a:rPr lang="sl-SI" sz="1400" dirty="0"/>
              <a:t>  </a:t>
            </a:r>
          </a:p>
        </p:txBody>
      </p:sp>
      <p:sp>
        <p:nvSpPr>
          <p:cNvPr id="8" name="PoljeZBesedilom 7">
            <a:extLst>
              <a:ext uri="{FF2B5EF4-FFF2-40B4-BE49-F238E27FC236}">
                <a16:creationId xmlns:a16="http://schemas.microsoft.com/office/drawing/2014/main" id="{7A3013B9-8199-4411-9026-C86538371832}"/>
              </a:ext>
            </a:extLst>
          </p:cNvPr>
          <p:cNvSpPr txBox="1"/>
          <p:nvPr/>
        </p:nvSpPr>
        <p:spPr>
          <a:xfrm>
            <a:off x="656701" y="6178944"/>
            <a:ext cx="2702984" cy="261610"/>
          </a:xfrm>
          <a:prstGeom prst="rect">
            <a:avLst/>
          </a:prstGeom>
          <a:noFill/>
        </p:spPr>
        <p:txBody>
          <a:bodyPr wrap="none" rtlCol="0">
            <a:spAutoFit/>
          </a:bodyPr>
          <a:lstStyle/>
          <a:p>
            <a:r>
              <a:rPr lang="sl-SI" sz="1100" dirty="0">
                <a:latin typeface="Franklin Gothic Book" panose="020B0503020102020204" pitchFamily="34" charset="0"/>
              </a:rPr>
              <a:t>Ludvik Pandur, </a:t>
            </a:r>
            <a:r>
              <a:rPr lang="sl-SI" sz="1100" i="1" dirty="0">
                <a:latin typeface="Franklin Gothic Book" panose="020B0503020102020204" pitchFamily="34" charset="0"/>
              </a:rPr>
              <a:t>Sam</a:t>
            </a:r>
            <a:r>
              <a:rPr lang="sl-SI" sz="1100" dirty="0">
                <a:latin typeface="Franklin Gothic Book" panose="020B0503020102020204" pitchFamily="34" charset="0"/>
              </a:rPr>
              <a:t>,</a:t>
            </a:r>
            <a:r>
              <a:rPr lang="sl-SI" sz="1100" i="1" dirty="0">
                <a:latin typeface="Franklin Gothic Book" panose="020B0503020102020204" pitchFamily="34" charset="0"/>
              </a:rPr>
              <a:t> </a:t>
            </a:r>
            <a:r>
              <a:rPr lang="sl-SI" sz="1100" dirty="0">
                <a:latin typeface="Franklin Gothic Book" panose="020B0503020102020204" pitchFamily="34" charset="0"/>
              </a:rPr>
              <a:t>1972, olje na platnu </a:t>
            </a:r>
          </a:p>
        </p:txBody>
      </p:sp>
      <p:sp>
        <p:nvSpPr>
          <p:cNvPr id="2" name="PoljeZBesedilom 1"/>
          <p:cNvSpPr txBox="1"/>
          <p:nvPr/>
        </p:nvSpPr>
        <p:spPr>
          <a:xfrm>
            <a:off x="5638195" y="1484281"/>
            <a:ext cx="3361509" cy="1998560"/>
          </a:xfrm>
          <a:prstGeom prst="rect">
            <a:avLst/>
          </a:prstGeom>
          <a:noFill/>
        </p:spPr>
        <p:txBody>
          <a:bodyPr wrap="square" rtlCol="0">
            <a:spAutoFit/>
          </a:bodyPr>
          <a:lstStyle/>
          <a:p>
            <a:pPr algn="just">
              <a:lnSpc>
                <a:spcPct val="150000"/>
              </a:lnSpc>
            </a:pPr>
            <a:r>
              <a:rPr lang="sl-SI" sz="1200" dirty="0">
                <a:latin typeface="Franklin Gothic No. 2" panose="02000503060000020004" pitchFamily="50" charset="0"/>
              </a:rPr>
              <a:t>KJE PA JE TALE PES, ČISTO SAM? KAJ POČNE? KAKO SE POČUTI? OKOLI NJEGA PREVLADUJEJO ODTENKI SIVE BARVE. POGLEJ POTEZE! KAKO SE BARVE PRELIVAJO! KAR TEČEJO! A POD SIVO SE SKRIVAJO TUDI DRUGE BARVE. KATERE?</a:t>
            </a:r>
          </a:p>
        </p:txBody>
      </p:sp>
    </p:spTree>
    <p:extLst>
      <p:ext uri="{BB962C8B-B14F-4D97-AF65-F5344CB8AC3E}">
        <p14:creationId xmlns:p14="http://schemas.microsoft.com/office/powerpoint/2010/main" val="454471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D51731C8-5DD3-45CF-AD05-8355E46FD8F5}"/>
              </a:ext>
            </a:extLst>
          </p:cNvPr>
          <p:cNvSpPr txBox="1"/>
          <p:nvPr/>
        </p:nvSpPr>
        <p:spPr>
          <a:xfrm>
            <a:off x="418132" y="5139325"/>
            <a:ext cx="6602135" cy="889411"/>
          </a:xfrm>
          <a:prstGeom prst="rect">
            <a:avLst/>
          </a:prstGeom>
          <a:noFill/>
        </p:spPr>
        <p:txBody>
          <a:bodyPr wrap="square" rtlCol="0">
            <a:spAutoFit/>
          </a:bodyPr>
          <a:lstStyle/>
          <a:p>
            <a:pPr algn="just">
              <a:lnSpc>
                <a:spcPct val="150000"/>
              </a:lnSpc>
            </a:pPr>
            <a:r>
              <a:rPr lang="sl-SI" sz="1200" dirty="0">
                <a:latin typeface="Franklin Gothic Book" panose="020B0503020102020204" pitchFamily="34" charset="0"/>
              </a:rPr>
              <a:t>Umetnik Ludvik je navdih za svoje slike našel v grmičkih in drevesih domačega Mestnega parka v Mariboru ali na mnogih potovanjih po španskih pokrajinah, ulicah Londona ali med nebotičniki New Yorka, velemesta, ki ga je prav tako doživljal kot začarani park. </a:t>
            </a:r>
          </a:p>
        </p:txBody>
      </p:sp>
      <p:pic>
        <p:nvPicPr>
          <p:cNvPr id="11" name="Slika 10">
            <a:extLst>
              <a:ext uri="{FF2B5EF4-FFF2-40B4-BE49-F238E27FC236}">
                <a16:creationId xmlns:a16="http://schemas.microsoft.com/office/drawing/2014/main" id="{C98EA16E-9D9A-4E60-8119-6B857FE232D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11768" y="3347109"/>
            <a:ext cx="2569800" cy="1595152"/>
          </a:xfrm>
          <a:prstGeom prst="rect">
            <a:avLst/>
          </a:prstGeom>
        </p:spPr>
      </p:pic>
      <p:sp>
        <p:nvSpPr>
          <p:cNvPr id="12" name="PoljeZBesedilom 11">
            <a:extLst>
              <a:ext uri="{FF2B5EF4-FFF2-40B4-BE49-F238E27FC236}">
                <a16:creationId xmlns:a16="http://schemas.microsoft.com/office/drawing/2014/main" id="{61C0B4CC-1A30-4074-9014-D3E67D8BA89D}"/>
              </a:ext>
            </a:extLst>
          </p:cNvPr>
          <p:cNvSpPr txBox="1"/>
          <p:nvPr/>
        </p:nvSpPr>
        <p:spPr>
          <a:xfrm>
            <a:off x="2638697" y="1962114"/>
            <a:ext cx="3074126" cy="1200329"/>
          </a:xfrm>
          <a:prstGeom prst="rect">
            <a:avLst/>
          </a:prstGeom>
          <a:noFill/>
        </p:spPr>
        <p:txBody>
          <a:bodyPr wrap="square" rtlCol="0">
            <a:spAutoFit/>
          </a:bodyPr>
          <a:lstStyle/>
          <a:p>
            <a:pPr algn="just">
              <a:lnSpc>
                <a:spcPct val="150000"/>
              </a:lnSpc>
            </a:pPr>
            <a:r>
              <a:rPr lang="sl-SI" sz="1200" dirty="0">
                <a:latin typeface="Franklin Gothic No. 2" panose="02000503060000020004" pitchFamily="50" charset="0"/>
              </a:rPr>
              <a:t>NISEM POVSEM PREPRIČANA, </a:t>
            </a:r>
          </a:p>
          <a:p>
            <a:pPr algn="just">
              <a:lnSpc>
                <a:spcPct val="150000"/>
              </a:lnSpc>
            </a:pPr>
            <a:r>
              <a:rPr lang="sl-SI" sz="1200" dirty="0">
                <a:latin typeface="Franklin Gothic No. 2" panose="02000503060000020004" pitchFamily="50" charset="0"/>
              </a:rPr>
              <a:t>ALI SLIKA PREDSTAVLJA PARK ALI MESTNI VRVEŽ. KAJ PA TI MISLIŠ?</a:t>
            </a:r>
          </a:p>
          <a:p>
            <a:pPr algn="just">
              <a:lnSpc>
                <a:spcPct val="150000"/>
              </a:lnSpc>
            </a:pPr>
            <a:r>
              <a:rPr lang="sl-SI" sz="1200" dirty="0">
                <a:latin typeface="Franklin Gothic No. 2" panose="02000503060000020004" pitchFamily="50" charset="0"/>
              </a:rPr>
              <a:t>POIŠČI IN POJASNI NASLOV SLIKE.  </a:t>
            </a:r>
          </a:p>
        </p:txBody>
      </p:sp>
      <p:pic>
        <p:nvPicPr>
          <p:cNvPr id="3" name="Slika 2">
            <a:extLst>
              <a:ext uri="{FF2B5EF4-FFF2-40B4-BE49-F238E27FC236}">
                <a16:creationId xmlns:a16="http://schemas.microsoft.com/office/drawing/2014/main" id="{2B0F9554-18CA-444A-A8DE-3CB6C4AD88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36219" y="657615"/>
            <a:ext cx="3840365" cy="5542769"/>
          </a:xfrm>
          <a:prstGeom prst="rect">
            <a:avLst/>
          </a:prstGeom>
        </p:spPr>
      </p:pic>
      <p:sp>
        <p:nvSpPr>
          <p:cNvPr id="4" name="PoljeZBesedilom 3">
            <a:extLst>
              <a:ext uri="{FF2B5EF4-FFF2-40B4-BE49-F238E27FC236}">
                <a16:creationId xmlns:a16="http://schemas.microsoft.com/office/drawing/2014/main" id="{3E05CB3E-56AB-4659-9CB6-36C7F1BD5A83}"/>
              </a:ext>
            </a:extLst>
          </p:cNvPr>
          <p:cNvSpPr txBox="1"/>
          <p:nvPr/>
        </p:nvSpPr>
        <p:spPr>
          <a:xfrm>
            <a:off x="7547964" y="6167748"/>
            <a:ext cx="3223959" cy="261610"/>
          </a:xfrm>
          <a:prstGeom prst="rect">
            <a:avLst/>
          </a:prstGeom>
          <a:noFill/>
        </p:spPr>
        <p:txBody>
          <a:bodyPr wrap="none" rtlCol="0">
            <a:spAutoFit/>
          </a:bodyPr>
          <a:lstStyle/>
          <a:p>
            <a:r>
              <a:rPr lang="sl-SI" sz="1100" dirty="0">
                <a:latin typeface="Franklin Gothic Book" panose="020B0503020102020204" pitchFamily="34" charset="0"/>
              </a:rPr>
              <a:t>Ludvik Pandur, </a:t>
            </a:r>
            <a:r>
              <a:rPr lang="sl-SI" sz="1100" i="1" dirty="0">
                <a:latin typeface="Franklin Gothic Book" panose="020B0503020102020204" pitchFamily="34" charset="0"/>
              </a:rPr>
              <a:t>Začarani park</a:t>
            </a:r>
            <a:r>
              <a:rPr lang="sl-SI" sz="1100" dirty="0">
                <a:latin typeface="Franklin Gothic Book" panose="020B0503020102020204" pitchFamily="34" charset="0"/>
              </a:rPr>
              <a:t>,</a:t>
            </a:r>
            <a:r>
              <a:rPr lang="sl-SI" sz="1100" i="1" dirty="0">
                <a:latin typeface="Franklin Gothic Book" panose="020B0503020102020204" pitchFamily="34" charset="0"/>
              </a:rPr>
              <a:t> </a:t>
            </a:r>
            <a:r>
              <a:rPr lang="sl-SI" sz="1100" dirty="0">
                <a:latin typeface="Franklin Gothic Book" panose="020B0503020102020204" pitchFamily="34" charset="0"/>
              </a:rPr>
              <a:t>1999, olje na platnu</a:t>
            </a:r>
          </a:p>
        </p:txBody>
      </p:sp>
    </p:spTree>
    <p:extLst>
      <p:ext uri="{BB962C8B-B14F-4D97-AF65-F5344CB8AC3E}">
        <p14:creationId xmlns:p14="http://schemas.microsoft.com/office/powerpoint/2010/main" val="367493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F73A83A0-C68C-43E9-9F19-5DC104A51A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560050" cy="6858000"/>
          </a:xfrm>
          <a:prstGeom prst="rect">
            <a:avLst/>
          </a:prstGeom>
        </p:spPr>
      </p:pic>
      <p:pic>
        <p:nvPicPr>
          <p:cNvPr id="11" name="Slika 10">
            <a:extLst>
              <a:ext uri="{FF2B5EF4-FFF2-40B4-BE49-F238E27FC236}">
                <a16:creationId xmlns:a16="http://schemas.microsoft.com/office/drawing/2014/main" id="{06215FE5-AE39-4D52-969F-4CA063FA2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39791" y="3283903"/>
            <a:ext cx="2639666" cy="2807688"/>
          </a:xfrm>
          <a:prstGeom prst="rect">
            <a:avLst/>
          </a:prstGeom>
        </p:spPr>
      </p:pic>
      <p:sp>
        <p:nvSpPr>
          <p:cNvPr id="2" name="Pravokotnik 1">
            <a:extLst>
              <a:ext uri="{FF2B5EF4-FFF2-40B4-BE49-F238E27FC236}">
                <a16:creationId xmlns:a16="http://schemas.microsoft.com/office/drawing/2014/main" id="{658FCBF4-0522-4ED4-AB29-CE9177AE4263}"/>
              </a:ext>
            </a:extLst>
          </p:cNvPr>
          <p:cNvSpPr/>
          <p:nvPr/>
        </p:nvSpPr>
        <p:spPr>
          <a:xfrm>
            <a:off x="9681969" y="6427113"/>
            <a:ext cx="2279359" cy="430887"/>
          </a:xfrm>
          <a:prstGeom prst="rect">
            <a:avLst/>
          </a:prstGeom>
        </p:spPr>
        <p:txBody>
          <a:bodyPr wrap="square">
            <a:spAutoFit/>
          </a:bodyPr>
          <a:lstStyle/>
          <a:p>
            <a:r>
              <a:rPr lang="sl-SI" sz="1100" dirty="0">
                <a:latin typeface="Franklin Gothic Book" panose="020B0503020102020204" pitchFamily="34" charset="0"/>
              </a:rPr>
              <a:t>Ludvik Pandur, iz cikla </a:t>
            </a:r>
            <a:r>
              <a:rPr lang="sl-SI" sz="1100" i="1" dirty="0">
                <a:latin typeface="Franklin Gothic Book" panose="020B0503020102020204" pitchFamily="34" charset="0"/>
              </a:rPr>
              <a:t>V senci platan</a:t>
            </a:r>
            <a:r>
              <a:rPr lang="sl-SI" sz="1100" dirty="0">
                <a:latin typeface="Franklin Gothic Book" panose="020B0503020102020204" pitchFamily="34" charset="0"/>
              </a:rPr>
              <a:t>, 2011, olje na platnu</a:t>
            </a:r>
          </a:p>
        </p:txBody>
      </p:sp>
      <p:sp>
        <p:nvSpPr>
          <p:cNvPr id="3" name="PoljeZBesedilom 2"/>
          <p:cNvSpPr txBox="1"/>
          <p:nvPr/>
        </p:nvSpPr>
        <p:spPr>
          <a:xfrm>
            <a:off x="9681969" y="859711"/>
            <a:ext cx="2405527" cy="2829557"/>
          </a:xfrm>
          <a:prstGeom prst="rect">
            <a:avLst/>
          </a:prstGeom>
          <a:noFill/>
        </p:spPr>
        <p:txBody>
          <a:bodyPr wrap="square" rtlCol="0">
            <a:spAutoFit/>
          </a:bodyPr>
          <a:lstStyle/>
          <a:p>
            <a:pPr>
              <a:lnSpc>
                <a:spcPct val="150000"/>
              </a:lnSpc>
            </a:pPr>
            <a:r>
              <a:rPr lang="sl-SI" sz="1200" dirty="0">
                <a:latin typeface="Franklin Gothic No. 2" panose="02000503060000020004" pitchFamily="50" charset="0"/>
              </a:rPr>
              <a:t>POVZPELA SE BOM PO ZELENI ČRTI DO MODRIH PIKIC. AMPAK MODRIH PIKIC JE ŠE VEČ! JIH VIDIŠ? PA NE SAMO MODRIH. ŠE VEČ PISANIH PIKIC IN ČRTIC JE. LE KAKŠEN SVET JE TO? KAJ BI POČEL/A V NJEM? KAKO BI GA IMENOVAL/A?</a:t>
            </a:r>
          </a:p>
        </p:txBody>
      </p:sp>
    </p:spTree>
    <p:extLst>
      <p:ext uri="{BB962C8B-B14F-4D97-AF65-F5344CB8AC3E}">
        <p14:creationId xmlns:p14="http://schemas.microsoft.com/office/powerpoint/2010/main" val="3993493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B041733-E501-4CDF-9E21-43B3C36514BB}"/>
              </a:ext>
            </a:extLst>
          </p:cNvPr>
          <p:cNvSpPr>
            <a:spLocks noGrp="1"/>
          </p:cNvSpPr>
          <p:nvPr>
            <p:ph idx="1"/>
          </p:nvPr>
        </p:nvSpPr>
        <p:spPr>
          <a:xfrm>
            <a:off x="4827757" y="144850"/>
            <a:ext cx="6699994" cy="5860116"/>
          </a:xfrm>
        </p:spPr>
        <p:txBody>
          <a:bodyPr>
            <a:normAutofit/>
          </a:bodyPr>
          <a:lstStyle/>
          <a:p>
            <a:pPr marL="0" indent="0" algn="just">
              <a:lnSpc>
                <a:spcPct val="150000"/>
              </a:lnSpc>
              <a:buNone/>
            </a:pPr>
            <a:endParaRPr lang="sl-SI" sz="1400" dirty="0">
              <a:latin typeface="Franklin Gothic Book" panose="020B0503020102020204" pitchFamily="34" charset="0"/>
            </a:endParaRPr>
          </a:p>
          <a:p>
            <a:pPr marL="0" indent="0" algn="just">
              <a:lnSpc>
                <a:spcPct val="150000"/>
              </a:lnSpc>
              <a:buNone/>
            </a:pPr>
            <a:r>
              <a:rPr lang="sl-SI" sz="1200" dirty="0">
                <a:latin typeface="Franklin Gothic Book" panose="020B0503020102020204" pitchFamily="34" charset="0"/>
              </a:rPr>
              <a:t>Nina si je v UGM ogledala čisto prave slike, ki jih je ustvaril Ludvik Pandur. Izmed vseh razstavljenih ji je najbolj zanimiva slika </a:t>
            </a:r>
            <a:r>
              <a:rPr lang="sl-SI" sz="1200" i="1" dirty="0">
                <a:latin typeface="Franklin Gothic Book" panose="020B0503020102020204" pitchFamily="34" charset="0"/>
              </a:rPr>
              <a:t>Jesenik</a:t>
            </a:r>
            <a:r>
              <a:rPr lang="sl-SI" sz="1200" dirty="0">
                <a:latin typeface="Franklin Gothic Book" panose="020B0503020102020204" pitchFamily="34" charset="0"/>
              </a:rPr>
              <a:t>. Začudila se je, kako velika je. V njej je prepoznala črnega moža z majhno glavo in ogromnim telesom. Ves je posipan z listjem oranžnih in rdečih odtenkov. Zdi se ji čisto malo strašen, naslov slike pa smešen − </a:t>
            </a:r>
            <a:r>
              <a:rPr lang="sl-SI" sz="1200" i="1" dirty="0">
                <a:latin typeface="Franklin Gothic Book" panose="020B0503020102020204" pitchFamily="34" charset="0"/>
              </a:rPr>
              <a:t>Jesenik</a:t>
            </a:r>
            <a:r>
              <a:rPr lang="sl-SI" sz="1200" dirty="0">
                <a:latin typeface="Franklin Gothic Book" panose="020B0503020102020204" pitchFamily="34" charset="0"/>
              </a:rPr>
              <a:t>. Kaj meniš, zakaj je umetnik izbral takšen naslov? </a:t>
            </a:r>
          </a:p>
          <a:p>
            <a:pPr marL="0" indent="0" algn="just">
              <a:lnSpc>
                <a:spcPct val="160000"/>
              </a:lnSpc>
              <a:buNone/>
            </a:pPr>
            <a:r>
              <a:rPr lang="sl-SI" sz="1200" dirty="0">
                <a:latin typeface="Franklin Gothic Book" panose="020B0503020102020204" pitchFamily="34" charset="0"/>
              </a:rPr>
              <a:t>Nina se je odločila, da bo ustvarila svojo sliko, prav tako barvito, kot so bile slike v UGM. Namesto </a:t>
            </a:r>
            <a:r>
              <a:rPr lang="sl-SI" sz="1200" i="1" dirty="0">
                <a:latin typeface="Franklin Gothic Book" panose="020B0503020102020204" pitchFamily="34" charset="0"/>
              </a:rPr>
              <a:t>Jesenika</a:t>
            </a:r>
            <a:r>
              <a:rPr lang="sl-SI" sz="1200" dirty="0">
                <a:latin typeface="Franklin Gothic Book" panose="020B0503020102020204" pitchFamily="34" charset="0"/>
              </a:rPr>
              <a:t> je upodobila </a:t>
            </a:r>
            <a:r>
              <a:rPr lang="sl-SI" sz="1200" i="1" dirty="0">
                <a:latin typeface="Franklin Gothic Book" panose="020B0503020102020204" pitchFamily="34" charset="0"/>
              </a:rPr>
              <a:t>Poletka</a:t>
            </a:r>
            <a:r>
              <a:rPr lang="sl-SI" sz="1200" dirty="0">
                <a:latin typeface="Franklin Gothic Book" panose="020B0503020102020204" pitchFamily="34" charset="0"/>
              </a:rPr>
              <a:t>, saj so ji bliže barve, ki pričarajo toplo in igrivo poletno vzdušje. </a:t>
            </a:r>
          </a:p>
        </p:txBody>
      </p:sp>
      <p:sp>
        <p:nvSpPr>
          <p:cNvPr id="4" name="PoljeZBesedilom 3">
            <a:extLst>
              <a:ext uri="{FF2B5EF4-FFF2-40B4-BE49-F238E27FC236}">
                <a16:creationId xmlns:a16="http://schemas.microsoft.com/office/drawing/2014/main" id="{133973A0-D2D6-47C2-8D0E-E64C2677A47A}"/>
              </a:ext>
            </a:extLst>
          </p:cNvPr>
          <p:cNvSpPr txBox="1"/>
          <p:nvPr/>
        </p:nvSpPr>
        <p:spPr>
          <a:xfrm>
            <a:off x="5637402" y="2973897"/>
            <a:ext cx="914400" cy="914400"/>
          </a:xfrm>
          <a:prstGeom prst="rect">
            <a:avLst/>
          </a:prstGeom>
          <a:noFill/>
        </p:spPr>
        <p:txBody>
          <a:bodyPr wrap="square" rtlCol="0">
            <a:spAutoFit/>
          </a:bodyPr>
          <a:lstStyle/>
          <a:p>
            <a:endParaRPr lang="sl-SI" dirty="0"/>
          </a:p>
        </p:txBody>
      </p:sp>
      <p:pic>
        <p:nvPicPr>
          <p:cNvPr id="8" name="Slika 7">
            <a:extLst>
              <a:ext uri="{FF2B5EF4-FFF2-40B4-BE49-F238E27FC236}">
                <a16:creationId xmlns:a16="http://schemas.microsoft.com/office/drawing/2014/main" id="{F4BF6A7F-4005-45DE-A11C-F329F32C686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1000"/>
                    </a14:imgEffect>
                    <a14:imgEffect>
                      <a14:colorTemperature colorTemp="5800"/>
                    </a14:imgEffect>
                    <a14:imgEffect>
                      <a14:saturation sat="103000"/>
                    </a14:imgEffect>
                    <a14:imgEffect>
                      <a14:brightnessContrast bright="-7000" contrast="23000"/>
                    </a14:imgEffect>
                  </a14:imgLayer>
                </a14:imgProps>
              </a:ext>
              <a:ext uri="{28A0092B-C50C-407E-A947-70E740481C1C}">
                <a14:useLocalDpi xmlns:a14="http://schemas.microsoft.com/office/drawing/2010/main" val="0"/>
              </a:ext>
            </a:extLst>
          </a:blip>
          <a:srcRect l="4865"/>
          <a:stretch/>
        </p:blipFill>
        <p:spPr>
          <a:xfrm>
            <a:off x="584817" y="721786"/>
            <a:ext cx="3956256" cy="5544790"/>
          </a:xfrm>
          <a:prstGeom prst="rect">
            <a:avLst/>
          </a:prstGeom>
        </p:spPr>
      </p:pic>
      <p:sp>
        <p:nvSpPr>
          <p:cNvPr id="7" name="Pravokotnik 6">
            <a:extLst>
              <a:ext uri="{FF2B5EF4-FFF2-40B4-BE49-F238E27FC236}">
                <a16:creationId xmlns:a16="http://schemas.microsoft.com/office/drawing/2014/main" id="{B1C14692-152A-4328-83B0-F3E821AAB3CD}"/>
              </a:ext>
            </a:extLst>
          </p:cNvPr>
          <p:cNvSpPr/>
          <p:nvPr/>
        </p:nvSpPr>
        <p:spPr>
          <a:xfrm>
            <a:off x="4541073" y="6004966"/>
            <a:ext cx="3457998" cy="261610"/>
          </a:xfrm>
          <a:prstGeom prst="rect">
            <a:avLst/>
          </a:prstGeom>
        </p:spPr>
        <p:txBody>
          <a:bodyPr wrap="none">
            <a:spAutoFit/>
          </a:bodyPr>
          <a:lstStyle/>
          <a:p>
            <a:r>
              <a:rPr lang="sl-SI" sz="1100" dirty="0">
                <a:latin typeface="Franklin Gothic Book" panose="020B0503020102020204" pitchFamily="34" charset="0"/>
              </a:rPr>
              <a:t>Pred sliko Ludvik Pandur, </a:t>
            </a:r>
            <a:r>
              <a:rPr lang="sl-SI" sz="1100" i="1" dirty="0">
                <a:latin typeface="Franklin Gothic Book" panose="020B0503020102020204" pitchFamily="34" charset="0"/>
              </a:rPr>
              <a:t>Jesenik</a:t>
            </a:r>
            <a:r>
              <a:rPr lang="sl-SI" sz="1100" dirty="0">
                <a:latin typeface="Franklin Gothic Book" panose="020B0503020102020204" pitchFamily="34" charset="0"/>
              </a:rPr>
              <a:t>,</a:t>
            </a:r>
            <a:r>
              <a:rPr lang="sl-SI" sz="1100" i="1" dirty="0">
                <a:latin typeface="Franklin Gothic Book" panose="020B0503020102020204" pitchFamily="34" charset="0"/>
              </a:rPr>
              <a:t> </a:t>
            </a:r>
            <a:r>
              <a:rPr lang="sl-SI" sz="1100" dirty="0">
                <a:latin typeface="Franklin Gothic Book" panose="020B0503020102020204" pitchFamily="34" charset="0"/>
              </a:rPr>
              <a:t>2000, olje na platnu</a:t>
            </a:r>
          </a:p>
        </p:txBody>
      </p:sp>
    </p:spTree>
    <p:extLst>
      <p:ext uri="{BB962C8B-B14F-4D97-AF65-F5344CB8AC3E}">
        <p14:creationId xmlns:p14="http://schemas.microsoft.com/office/powerpoint/2010/main" val="531395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BC25D461-65BA-4788-A81A-020F396BBE16}"/>
              </a:ext>
            </a:extLst>
          </p:cNvPr>
          <p:cNvSpPr txBox="1"/>
          <p:nvPr/>
        </p:nvSpPr>
        <p:spPr>
          <a:xfrm>
            <a:off x="466986" y="393289"/>
            <a:ext cx="11258027" cy="2462213"/>
          </a:xfrm>
          <a:prstGeom prst="rect">
            <a:avLst/>
          </a:prstGeom>
          <a:noFill/>
        </p:spPr>
        <p:txBody>
          <a:bodyPr wrap="square" rtlCol="0">
            <a:spAutoFit/>
          </a:bodyPr>
          <a:lstStyle/>
          <a:p>
            <a:pPr>
              <a:lnSpc>
                <a:spcPct val="150000"/>
              </a:lnSpc>
            </a:pPr>
            <a:r>
              <a:rPr lang="sl-SI" sz="1200" dirty="0">
                <a:latin typeface="Franklin Gothic No. 2" panose="02000503060000020004" pitchFamily="50" charset="0"/>
              </a:rPr>
              <a:t>USTVARI JESENIKA/JESEN, ZIMKA/ZIMO, POMLADKA/POMLAD ALI POLETKA/POLETJE </a:t>
            </a:r>
          </a:p>
          <a:p>
            <a:pPr>
              <a:lnSpc>
                <a:spcPct val="150000"/>
              </a:lnSpc>
            </a:pPr>
            <a:endParaRPr lang="sl-SI" sz="1200" dirty="0" smtClean="0">
              <a:latin typeface="Franklin Gothic Book" panose="020B0503020102020204" pitchFamily="34" charset="0"/>
            </a:endParaRPr>
          </a:p>
          <a:p>
            <a:pPr>
              <a:lnSpc>
                <a:spcPct val="150000"/>
              </a:lnSpc>
            </a:pPr>
            <a:r>
              <a:rPr lang="sl-SI" sz="1200" dirty="0" smtClean="0">
                <a:latin typeface="Franklin Gothic Book" panose="020B0503020102020204" pitchFamily="34" charset="0"/>
              </a:rPr>
              <a:t>Potrebuješ</a:t>
            </a:r>
            <a:r>
              <a:rPr lang="sl-SI" sz="1200" dirty="0">
                <a:latin typeface="Franklin Gothic Book" panose="020B0503020102020204" pitchFamily="34" charset="0"/>
              </a:rPr>
              <a:t>:</a:t>
            </a:r>
          </a:p>
          <a:p>
            <a:pPr marL="285750" indent="-285750">
              <a:lnSpc>
                <a:spcPct val="150000"/>
              </a:lnSpc>
              <a:buFontTx/>
              <a:buChar char="-"/>
            </a:pPr>
            <a:r>
              <a:rPr lang="sl-SI" sz="1200" dirty="0">
                <a:latin typeface="Franklin Gothic Book" panose="020B0503020102020204" pitchFamily="34" charset="0"/>
              </a:rPr>
              <a:t>barvni papir (beli ali barvni šeleshamer ali kak drugi trši papir, ki ga imaš doma); format je lahko velik, majhen ali srednji; </a:t>
            </a:r>
          </a:p>
          <a:p>
            <a:pPr marL="285750" indent="-285750">
              <a:lnSpc>
                <a:spcPct val="150000"/>
              </a:lnSpc>
              <a:buFontTx/>
              <a:buChar char="-"/>
            </a:pPr>
            <a:r>
              <a:rPr lang="sl-SI" sz="1200" dirty="0">
                <a:latin typeface="Franklin Gothic Book" panose="020B0503020102020204" pitchFamily="34" charset="0"/>
              </a:rPr>
              <a:t>svinčnik ali flomaster;</a:t>
            </a:r>
          </a:p>
          <a:p>
            <a:pPr marL="285750" indent="-285750">
              <a:lnSpc>
                <a:spcPct val="150000"/>
              </a:lnSpc>
              <a:buFontTx/>
              <a:buChar char="-"/>
            </a:pPr>
            <a:r>
              <a:rPr lang="sl-SI" sz="1200" dirty="0">
                <a:latin typeface="Franklin Gothic Book" panose="020B0503020102020204" pitchFamily="34" charset="0"/>
              </a:rPr>
              <a:t>barvni papir (lahko tudi časopisni), ki ga raztrgaš na majhne koščke, pikice in različne druge oblike;</a:t>
            </a:r>
          </a:p>
          <a:p>
            <a:pPr marL="285750" indent="-285750">
              <a:lnSpc>
                <a:spcPct val="150000"/>
              </a:lnSpc>
              <a:buFontTx/>
              <a:buChar char="-"/>
            </a:pPr>
            <a:r>
              <a:rPr lang="sl-SI" sz="1200" dirty="0">
                <a:latin typeface="Franklin Gothic Book" panose="020B0503020102020204" pitchFamily="34" charset="0"/>
              </a:rPr>
              <a:t>lepilo za papir. </a:t>
            </a:r>
          </a:p>
          <a:p>
            <a:pPr marL="285750" indent="-285750">
              <a:buFontTx/>
              <a:buChar char="-"/>
            </a:pPr>
            <a:endParaRPr lang="sl-SI" sz="1400" dirty="0"/>
          </a:p>
          <a:p>
            <a:endParaRPr lang="sl-SI" sz="1400" dirty="0"/>
          </a:p>
        </p:txBody>
      </p:sp>
      <p:pic>
        <p:nvPicPr>
          <p:cNvPr id="3" name="Slika 2">
            <a:extLst>
              <a:ext uri="{FF2B5EF4-FFF2-40B4-BE49-F238E27FC236}">
                <a16:creationId xmlns:a16="http://schemas.microsoft.com/office/drawing/2014/main" id="{38F7D76F-6ED0-4802-B161-E8F09AB104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054" y="2855501"/>
            <a:ext cx="2520236" cy="3360315"/>
          </a:xfrm>
          <a:prstGeom prst="rect">
            <a:avLst/>
          </a:prstGeom>
        </p:spPr>
      </p:pic>
      <p:pic>
        <p:nvPicPr>
          <p:cNvPr id="6" name="Slika 5">
            <a:extLst>
              <a:ext uri="{FF2B5EF4-FFF2-40B4-BE49-F238E27FC236}">
                <a16:creationId xmlns:a16="http://schemas.microsoft.com/office/drawing/2014/main" id="{98325AD4-4142-4E00-85A4-F8072CF3F9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88" r="3182"/>
          <a:stretch/>
        </p:blipFill>
        <p:spPr>
          <a:xfrm>
            <a:off x="3103493" y="2855501"/>
            <a:ext cx="2511615" cy="3360315"/>
          </a:xfrm>
          <a:prstGeom prst="rect">
            <a:avLst/>
          </a:prstGeom>
        </p:spPr>
      </p:pic>
      <p:pic>
        <p:nvPicPr>
          <p:cNvPr id="8" name="Slika 7">
            <a:extLst>
              <a:ext uri="{FF2B5EF4-FFF2-40B4-BE49-F238E27FC236}">
                <a16:creationId xmlns:a16="http://schemas.microsoft.com/office/drawing/2014/main" id="{92B20E6C-70E3-47D8-A42D-68836A2142AF}"/>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4000" contrast="13000"/>
                    </a14:imgEffect>
                  </a14:imgLayer>
                </a14:imgProps>
              </a:ext>
              <a:ext uri="{28A0092B-C50C-407E-A947-70E740481C1C}">
                <a14:useLocalDpi xmlns:a14="http://schemas.microsoft.com/office/drawing/2010/main" val="0"/>
              </a:ext>
            </a:extLst>
          </a:blip>
          <a:stretch>
            <a:fillRect/>
          </a:stretch>
        </p:blipFill>
        <p:spPr>
          <a:xfrm rot="5400000">
            <a:off x="5299861" y="3274761"/>
            <a:ext cx="3360316" cy="2521797"/>
          </a:xfrm>
          <a:prstGeom prst="rect">
            <a:avLst/>
          </a:prstGeom>
        </p:spPr>
      </p:pic>
      <p:pic>
        <p:nvPicPr>
          <p:cNvPr id="11" name="Slika 10">
            <a:extLst>
              <a:ext uri="{FF2B5EF4-FFF2-40B4-BE49-F238E27FC236}">
                <a16:creationId xmlns:a16="http://schemas.microsoft.com/office/drawing/2014/main" id="{68C2053B-DC19-4B90-9D8C-4F87EC39DC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637" b="5474"/>
          <a:stretch/>
        </p:blipFill>
        <p:spPr>
          <a:xfrm rot="16200000">
            <a:off x="7650669" y="1620862"/>
            <a:ext cx="4057658" cy="423864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Slika 11">
            <a:extLst>
              <a:ext uri="{FF2B5EF4-FFF2-40B4-BE49-F238E27FC236}">
                <a16:creationId xmlns:a16="http://schemas.microsoft.com/office/drawing/2014/main" id="{27B26A10-1284-4EFD-A91A-1DEB4F6277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5090" y="4440672"/>
            <a:ext cx="1780350" cy="2246769"/>
          </a:xfrm>
          <a:prstGeom prst="rect">
            <a:avLst/>
          </a:prstGeom>
        </p:spPr>
      </p:pic>
    </p:spTree>
    <p:extLst>
      <p:ext uri="{BB962C8B-B14F-4D97-AF65-F5344CB8AC3E}">
        <p14:creationId xmlns:p14="http://schemas.microsoft.com/office/powerpoint/2010/main" val="182801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F73C9FAE-102B-4B07-A8C2-12B71E69F660}"/>
              </a:ext>
            </a:extLst>
          </p:cNvPr>
          <p:cNvSpPr>
            <a:spLocks noGrp="1"/>
          </p:cNvSpPr>
          <p:nvPr>
            <p:ph idx="1"/>
          </p:nvPr>
        </p:nvSpPr>
        <p:spPr>
          <a:xfrm>
            <a:off x="222493" y="575734"/>
            <a:ext cx="4073679" cy="5396803"/>
          </a:xfrm>
        </p:spPr>
        <p:txBody>
          <a:bodyPr>
            <a:normAutofit/>
          </a:bodyPr>
          <a:lstStyle/>
          <a:p>
            <a:pPr marL="0" indent="0" algn="just">
              <a:lnSpc>
                <a:spcPct val="150000"/>
              </a:lnSpc>
              <a:buNone/>
            </a:pPr>
            <a:r>
              <a:rPr lang="sl-SI" sz="1200" dirty="0">
                <a:latin typeface="Franklin Gothic Book" panose="020B0503020102020204" pitchFamily="34" charset="0"/>
              </a:rPr>
              <a:t>Najprej izberi papir, na katerega boš ustvarjal/a. Na list nariši </a:t>
            </a:r>
            <a:r>
              <a:rPr lang="sl-SI" sz="1200" i="1" dirty="0">
                <a:latin typeface="Franklin Gothic Book" panose="020B0503020102020204" pitchFamily="34" charset="0"/>
              </a:rPr>
              <a:t>Jesenika/Jesen</a:t>
            </a:r>
            <a:r>
              <a:rPr lang="sl-SI" sz="1200" dirty="0">
                <a:latin typeface="Franklin Gothic Book" panose="020B0503020102020204" pitchFamily="34" charset="0"/>
              </a:rPr>
              <a:t> (ali </a:t>
            </a:r>
            <a:r>
              <a:rPr lang="sl-SI" sz="1200" i="1" dirty="0">
                <a:latin typeface="Franklin Gothic Book" panose="020B0503020102020204" pitchFamily="34" charset="0"/>
              </a:rPr>
              <a:t>Zimka/Zimo</a:t>
            </a:r>
            <a:r>
              <a:rPr lang="sl-SI" sz="1200" dirty="0">
                <a:latin typeface="Franklin Gothic Book" panose="020B0503020102020204" pitchFamily="34" charset="0"/>
              </a:rPr>
              <a:t>, </a:t>
            </a:r>
            <a:r>
              <a:rPr lang="sl-SI" sz="1200" i="1" dirty="0">
                <a:latin typeface="Franklin Gothic Book" panose="020B0503020102020204" pitchFamily="34" charset="0"/>
              </a:rPr>
              <a:t>Pomladka/Pomlad</a:t>
            </a:r>
            <a:r>
              <a:rPr lang="sl-SI" sz="1200" dirty="0">
                <a:latin typeface="Franklin Gothic Book" panose="020B0503020102020204" pitchFamily="34" charset="0"/>
              </a:rPr>
              <a:t> ali </a:t>
            </a:r>
            <a:r>
              <a:rPr lang="sl-SI" sz="1200" i="1" dirty="0">
                <a:latin typeface="Franklin Gothic Book" panose="020B0503020102020204" pitchFamily="34" charset="0"/>
              </a:rPr>
              <a:t>Poletka/Poletje</a:t>
            </a:r>
            <a:r>
              <a:rPr lang="sl-SI" sz="1200" dirty="0">
                <a:latin typeface="Franklin Gothic Book" panose="020B0503020102020204" pitchFamily="34" charset="0"/>
              </a:rPr>
              <a:t>) − podobno kot slikar Ludvik − ali pa si izmisli čisto svoj lik. Ne ukvarjaj se s podrobnostmi. </a:t>
            </a:r>
          </a:p>
          <a:p>
            <a:pPr marL="0" indent="0" algn="just">
              <a:lnSpc>
                <a:spcPct val="150000"/>
              </a:lnSpc>
              <a:buNone/>
            </a:pPr>
            <a:r>
              <a:rPr lang="sl-SI" sz="1200" dirty="0">
                <a:latin typeface="Franklin Gothic Book" panose="020B0503020102020204" pitchFamily="34" charset="0"/>
              </a:rPr>
              <a:t>Podobo zapolni z barvnimi lističi. Te lahko lepiš enega poleg drugega ali enega preko drugega. </a:t>
            </a:r>
          </a:p>
          <a:p>
            <a:pPr marL="0" indent="0" algn="just">
              <a:lnSpc>
                <a:spcPct val="150000"/>
              </a:lnSpc>
              <a:buNone/>
            </a:pPr>
            <a:r>
              <a:rPr lang="sl-SI" sz="1200" dirty="0">
                <a:latin typeface="Franklin Gothic Book" panose="020B0503020102020204" pitchFamily="34" charset="0"/>
              </a:rPr>
              <a:t>Tudi v ozadju lahko nalepiš kakšne oblike. Morda bodo predstavljale grmičke, drevesa ali nebotičnike. </a:t>
            </a:r>
          </a:p>
          <a:p>
            <a:pPr marL="0" indent="0" algn="just">
              <a:lnSpc>
                <a:spcPct val="150000"/>
              </a:lnSpc>
              <a:buNone/>
            </a:pPr>
            <a:r>
              <a:rPr lang="sl-SI" sz="1200" dirty="0">
                <a:latin typeface="Franklin Gothic Book" panose="020B0503020102020204" pitchFamily="34" charset="0"/>
              </a:rPr>
              <a:t>Dokončano sliko si pozorno oglej. Kakšno vzdušje si ustvaril/a? Toplo? Hladno? Veselo? Umirjeno?  </a:t>
            </a:r>
          </a:p>
          <a:p>
            <a:pPr marL="0" indent="0" algn="just">
              <a:buNone/>
            </a:pPr>
            <a:endParaRPr lang="sl-SI" dirty="0"/>
          </a:p>
          <a:p>
            <a:pPr marL="0" indent="0" algn="just">
              <a:buNone/>
            </a:pPr>
            <a:endParaRPr lang="sl-SI" dirty="0"/>
          </a:p>
          <a:p>
            <a:pPr marL="0" indent="0" algn="just">
              <a:buNone/>
            </a:pPr>
            <a:endParaRPr lang="sl-SI" dirty="0"/>
          </a:p>
          <a:p>
            <a:pPr marL="0" indent="0" algn="just">
              <a:buNone/>
            </a:pPr>
            <a:endParaRPr lang="sl-SI" dirty="0"/>
          </a:p>
          <a:p>
            <a:pPr marL="0" indent="0" algn="just">
              <a:buNone/>
            </a:pPr>
            <a:endParaRPr lang="sl-SI" dirty="0"/>
          </a:p>
          <a:p>
            <a:pPr marL="0" indent="0" algn="just">
              <a:buNone/>
            </a:pPr>
            <a:endParaRPr lang="sl-SI" dirty="0"/>
          </a:p>
          <a:p>
            <a:pPr marL="0" indent="0" algn="just">
              <a:buNone/>
            </a:pPr>
            <a:endParaRPr lang="sl-SI" dirty="0"/>
          </a:p>
        </p:txBody>
      </p:sp>
      <p:pic>
        <p:nvPicPr>
          <p:cNvPr id="4" name="Slika 3">
            <a:extLst>
              <a:ext uri="{FF2B5EF4-FFF2-40B4-BE49-F238E27FC236}">
                <a16:creationId xmlns:a16="http://schemas.microsoft.com/office/drawing/2014/main" id="{67C9BB62-AF79-4FFE-821A-123F6DC15B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108371" y="523828"/>
            <a:ext cx="2889066" cy="1720398"/>
          </a:xfrm>
          <a:prstGeom prst="rect">
            <a:avLst/>
          </a:prstGeom>
        </p:spPr>
      </p:pic>
      <p:pic>
        <p:nvPicPr>
          <p:cNvPr id="5" name="Slika 4">
            <a:extLst>
              <a:ext uri="{FF2B5EF4-FFF2-40B4-BE49-F238E27FC236}">
                <a16:creationId xmlns:a16="http://schemas.microsoft.com/office/drawing/2014/main" id="{FFEE8071-3668-4B03-B345-7E1202A9C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918" y="310673"/>
            <a:ext cx="4042233" cy="3031674"/>
          </a:xfrm>
          <a:prstGeom prst="rect">
            <a:avLst/>
          </a:prstGeom>
        </p:spPr>
      </p:pic>
      <p:pic>
        <p:nvPicPr>
          <p:cNvPr id="7" name="Slika 6">
            <a:extLst>
              <a:ext uri="{FF2B5EF4-FFF2-40B4-BE49-F238E27FC236}">
                <a16:creationId xmlns:a16="http://schemas.microsoft.com/office/drawing/2014/main" id="{99F15AB9-7CE8-467A-9EC2-795B44FAF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918" y="3429000"/>
            <a:ext cx="4073679" cy="3055259"/>
          </a:xfrm>
          <a:prstGeom prst="rect">
            <a:avLst/>
          </a:prstGeom>
        </p:spPr>
      </p:pic>
      <p:pic>
        <p:nvPicPr>
          <p:cNvPr id="11" name="Slika 10">
            <a:extLst>
              <a:ext uri="{FF2B5EF4-FFF2-40B4-BE49-F238E27FC236}">
                <a16:creationId xmlns:a16="http://schemas.microsoft.com/office/drawing/2014/main" id="{E3AB460D-0110-41A3-BF86-F00A69E1CF8A}"/>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8000" contrast="4000"/>
                    </a14:imgEffect>
                  </a14:imgLayer>
                </a14:imgProps>
              </a:ext>
              <a:ext uri="{28A0092B-C50C-407E-A947-70E740481C1C}">
                <a14:useLocalDpi xmlns:a14="http://schemas.microsoft.com/office/drawing/2010/main" val="0"/>
              </a:ext>
            </a:extLst>
          </a:blip>
          <a:stretch>
            <a:fillRect/>
          </a:stretch>
        </p:blipFill>
        <p:spPr>
          <a:xfrm>
            <a:off x="8801343" y="2406233"/>
            <a:ext cx="3076231" cy="4101641"/>
          </a:xfrm>
          <a:prstGeom prst="rect">
            <a:avLst/>
          </a:prstGeom>
        </p:spPr>
      </p:pic>
      <p:pic>
        <p:nvPicPr>
          <p:cNvPr id="13" name="Slika 12">
            <a:extLst>
              <a:ext uri="{FF2B5EF4-FFF2-40B4-BE49-F238E27FC236}">
                <a16:creationId xmlns:a16="http://schemas.microsoft.com/office/drawing/2014/main" id="{99D13FA9-49A1-41D1-A503-8CECCC00B7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01078" y="373741"/>
            <a:ext cx="1404475" cy="1872633"/>
          </a:xfrm>
          <a:prstGeom prst="rect">
            <a:avLst/>
          </a:prstGeom>
        </p:spPr>
      </p:pic>
      <p:pic>
        <p:nvPicPr>
          <p:cNvPr id="8" name="Slika 7"/>
          <p:cNvPicPr>
            <a:picLocks noChangeAspect="1"/>
          </p:cNvPicPr>
          <p:nvPr/>
        </p:nvPicPr>
        <p:blipFill>
          <a:blip r:embed="rId8"/>
          <a:stretch>
            <a:fillRect/>
          </a:stretch>
        </p:blipFill>
        <p:spPr>
          <a:xfrm>
            <a:off x="1352490" y="6105466"/>
            <a:ext cx="1591194" cy="353599"/>
          </a:xfrm>
          <a:prstGeom prst="rect">
            <a:avLst/>
          </a:prstGeom>
        </p:spPr>
      </p:pic>
    </p:spTree>
    <p:extLst>
      <p:ext uri="{BB962C8B-B14F-4D97-AF65-F5344CB8AC3E}">
        <p14:creationId xmlns:p14="http://schemas.microsoft.com/office/powerpoint/2010/main" val="1735721636"/>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1954</TotalTime>
  <Words>999</Words>
  <Application>Microsoft Office PowerPoint</Application>
  <PresentationFormat>Širokozaslonsko</PresentationFormat>
  <Paragraphs>74</Paragraphs>
  <Slides>12</Slides>
  <Notes>1</Notes>
  <HiddenSlides>0</HiddenSlides>
  <MMClips>1</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12</vt:i4>
      </vt:variant>
    </vt:vector>
  </HeadingPairs>
  <TitlesOfParts>
    <vt:vector size="18" baseType="lpstr">
      <vt:lpstr>Arial</vt:lpstr>
      <vt:lpstr>Calibri</vt:lpstr>
      <vt:lpstr>Calibri Light</vt:lpstr>
      <vt:lpstr>Franklin Gothic Book</vt:lpstr>
      <vt:lpstr>Franklin Gothic No. 2</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Ornik</dc:creator>
  <cp:lastModifiedBy>Rok Krajnc</cp:lastModifiedBy>
  <cp:revision>100</cp:revision>
  <dcterms:created xsi:type="dcterms:W3CDTF">2021-11-16T11:53:24Z</dcterms:created>
  <dcterms:modified xsi:type="dcterms:W3CDTF">2021-12-02T09:48:26Z</dcterms:modified>
</cp:coreProperties>
</file>