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5" r:id="rId10"/>
  </p:sldIdLst>
  <p:sldSz cx="12192000" cy="6858000"/>
  <p:notesSz cx="6858000" cy="9144000"/>
  <p:defaultTextStyle>
    <a:defPPr>
      <a:defRPr lang="sl-S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86" d="100"/>
          <a:sy n="86" d="100"/>
        </p:scale>
        <p:origin x="514" y="4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diapoziti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sl-SI"/>
              <a:t>Uredite slog naslova matrice</a:t>
            </a:r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l-SI"/>
              <a:t>Uredite slog podnaslova matrice</a:t>
            </a:r>
          </a:p>
        </p:txBody>
      </p:sp>
      <p:sp>
        <p:nvSpPr>
          <p:cNvPr id="4" name="Označba mest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1313DA-3B37-4811-BB8A-11E31349AFD0}" type="datetimeFigureOut">
              <a:rPr lang="sl-SI" smtClean="0"/>
              <a:t>5. 02. 2021</a:t>
            </a:fld>
            <a:endParaRPr lang="sl-SI"/>
          </a:p>
        </p:txBody>
      </p:sp>
      <p:sp>
        <p:nvSpPr>
          <p:cNvPr id="5" name="Označba mest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značba mest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1A2B41-8966-46B2-9A51-8345407915C1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1298385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n navpično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Uredite slog naslova matrice</a:t>
            </a:r>
          </a:p>
        </p:txBody>
      </p:sp>
      <p:sp>
        <p:nvSpPr>
          <p:cNvPr id="3" name="Označba mesta navpičnega besedila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značba mest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1313DA-3B37-4811-BB8A-11E31349AFD0}" type="datetimeFigureOut">
              <a:rPr lang="sl-SI" smtClean="0"/>
              <a:t>5. 02. 2021</a:t>
            </a:fld>
            <a:endParaRPr lang="sl-SI"/>
          </a:p>
        </p:txBody>
      </p:sp>
      <p:sp>
        <p:nvSpPr>
          <p:cNvPr id="5" name="Označba mest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značba mest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1A2B41-8966-46B2-9A51-8345407915C1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4259466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Navpični naslov in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vpični naslov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sl-SI"/>
              <a:t>Uredite slog naslova matrice</a:t>
            </a:r>
          </a:p>
        </p:txBody>
      </p:sp>
      <p:sp>
        <p:nvSpPr>
          <p:cNvPr id="3" name="Označba mesta navpičnega besedila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značba mest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1313DA-3B37-4811-BB8A-11E31349AFD0}" type="datetimeFigureOut">
              <a:rPr lang="sl-SI" smtClean="0"/>
              <a:t>5. 02. 2021</a:t>
            </a:fld>
            <a:endParaRPr lang="sl-SI"/>
          </a:p>
        </p:txBody>
      </p:sp>
      <p:sp>
        <p:nvSpPr>
          <p:cNvPr id="5" name="Označba mest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značba mest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1A2B41-8966-46B2-9A51-8345407915C1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6384977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Uredite slog naslova matrice</a:t>
            </a:r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značba mest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1313DA-3B37-4811-BB8A-11E31349AFD0}" type="datetimeFigureOut">
              <a:rPr lang="sl-SI" smtClean="0"/>
              <a:t>5. 02. 2021</a:t>
            </a:fld>
            <a:endParaRPr lang="sl-SI"/>
          </a:p>
        </p:txBody>
      </p:sp>
      <p:sp>
        <p:nvSpPr>
          <p:cNvPr id="5" name="Označba mest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značba mest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1A2B41-8966-46B2-9A51-8345407915C1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8990238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Glava odse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sl-SI"/>
              <a:t>Uredite slog naslova matrice</a:t>
            </a:r>
          </a:p>
        </p:txBody>
      </p:sp>
      <p:sp>
        <p:nvSpPr>
          <p:cNvPr id="3" name="Označba mesta besedila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4" name="Označba mest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1313DA-3B37-4811-BB8A-11E31349AFD0}" type="datetimeFigureOut">
              <a:rPr lang="sl-SI" smtClean="0"/>
              <a:t>5. 02. 2021</a:t>
            </a:fld>
            <a:endParaRPr lang="sl-SI"/>
          </a:p>
        </p:txBody>
      </p:sp>
      <p:sp>
        <p:nvSpPr>
          <p:cNvPr id="5" name="Označba mest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značba mest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1A2B41-8966-46B2-9A51-8345407915C1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5703663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e vsebi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Uredite slog naslova matrice</a:t>
            </a:r>
          </a:p>
        </p:txBody>
      </p:sp>
      <p:sp>
        <p:nvSpPr>
          <p:cNvPr id="3" name="Označba mesta vsebine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značba mesta vsebine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5" name="Označba mesta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1313DA-3B37-4811-BB8A-11E31349AFD0}" type="datetimeFigureOut">
              <a:rPr lang="sl-SI" smtClean="0"/>
              <a:t>5. 02. 2021</a:t>
            </a:fld>
            <a:endParaRPr lang="sl-SI"/>
          </a:p>
        </p:txBody>
      </p:sp>
      <p:sp>
        <p:nvSpPr>
          <p:cNvPr id="6" name="Označba mesta no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Označba mesta številke diapoz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1A2B41-8966-46B2-9A51-8345407915C1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0665566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rimerja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sl-SI"/>
              <a:t>Uredite slog naslova matrice</a:t>
            </a:r>
          </a:p>
        </p:txBody>
      </p:sp>
      <p:sp>
        <p:nvSpPr>
          <p:cNvPr id="3" name="Označba mesta besedila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4" name="Označba mesta vsebine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5" name="Označba mesta besedila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6" name="Označba mesta vsebine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7" name="Označba mesta datum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1313DA-3B37-4811-BB8A-11E31349AFD0}" type="datetimeFigureOut">
              <a:rPr lang="sl-SI" smtClean="0"/>
              <a:t>5. 02. 2021</a:t>
            </a:fld>
            <a:endParaRPr lang="sl-SI"/>
          </a:p>
        </p:txBody>
      </p:sp>
      <p:sp>
        <p:nvSpPr>
          <p:cNvPr id="8" name="Označba mesta no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9" name="Označba mesta številke diapoz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1A2B41-8966-46B2-9A51-8345407915C1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9883104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Uredite slog naslova matrice</a:t>
            </a:r>
          </a:p>
        </p:txBody>
      </p:sp>
      <p:sp>
        <p:nvSpPr>
          <p:cNvPr id="3" name="Označba mesta datum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1313DA-3B37-4811-BB8A-11E31349AFD0}" type="datetimeFigureOut">
              <a:rPr lang="sl-SI" smtClean="0"/>
              <a:t>5. 02. 2021</a:t>
            </a:fld>
            <a:endParaRPr lang="sl-SI"/>
          </a:p>
        </p:txBody>
      </p:sp>
      <p:sp>
        <p:nvSpPr>
          <p:cNvPr id="4" name="Označba mesta no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5" name="Označba mesta številke diapoz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1A2B41-8966-46B2-9A51-8345407915C1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4450045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datum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1313DA-3B37-4811-BB8A-11E31349AFD0}" type="datetimeFigureOut">
              <a:rPr lang="sl-SI" smtClean="0"/>
              <a:t>5. 02. 2021</a:t>
            </a:fld>
            <a:endParaRPr lang="sl-SI"/>
          </a:p>
        </p:txBody>
      </p:sp>
      <p:sp>
        <p:nvSpPr>
          <p:cNvPr id="3" name="Označba mesta no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4" name="Označba mesta številke diapoz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1A2B41-8966-46B2-9A51-8345407915C1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8716919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l-SI"/>
              <a:t>Uredite slog naslova matrice</a:t>
            </a:r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značba mesta besedila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5" name="Označba mesta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1313DA-3B37-4811-BB8A-11E31349AFD0}" type="datetimeFigureOut">
              <a:rPr lang="sl-SI" smtClean="0"/>
              <a:t>5. 02. 2021</a:t>
            </a:fld>
            <a:endParaRPr lang="sl-SI"/>
          </a:p>
        </p:txBody>
      </p:sp>
      <p:sp>
        <p:nvSpPr>
          <p:cNvPr id="6" name="Označba mesta no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Označba mesta številke diapoz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1A2B41-8966-46B2-9A51-8345407915C1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41051470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Naslov in sli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l-SI"/>
              <a:t>Uredite slog naslova matrice</a:t>
            </a:r>
          </a:p>
        </p:txBody>
      </p:sp>
      <p:sp>
        <p:nvSpPr>
          <p:cNvPr id="3" name="Označba mesta slike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l-SI"/>
          </a:p>
        </p:txBody>
      </p:sp>
      <p:sp>
        <p:nvSpPr>
          <p:cNvPr id="4" name="Označba mesta besedila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5" name="Označba mesta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1313DA-3B37-4811-BB8A-11E31349AFD0}" type="datetimeFigureOut">
              <a:rPr lang="sl-SI" smtClean="0"/>
              <a:t>5. 02. 2021</a:t>
            </a:fld>
            <a:endParaRPr lang="sl-SI"/>
          </a:p>
        </p:txBody>
      </p:sp>
      <p:sp>
        <p:nvSpPr>
          <p:cNvPr id="6" name="Označba mesta no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Označba mesta številke diapoz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1A2B41-8966-46B2-9A51-8345407915C1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4384876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naslova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l-SI"/>
              <a:t>Uredite slog naslova matrice</a:t>
            </a:r>
          </a:p>
        </p:txBody>
      </p:sp>
      <p:sp>
        <p:nvSpPr>
          <p:cNvPr id="3" name="Označba mesta besedila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značba mesta datum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91313DA-3B37-4811-BB8A-11E31349AFD0}" type="datetimeFigureOut">
              <a:rPr lang="sl-SI" smtClean="0"/>
              <a:t>5. 02. 2021</a:t>
            </a:fld>
            <a:endParaRPr lang="sl-SI"/>
          </a:p>
        </p:txBody>
      </p:sp>
      <p:sp>
        <p:nvSpPr>
          <p:cNvPr id="5" name="Označba mesta noge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l-SI"/>
          </a:p>
        </p:txBody>
      </p:sp>
      <p:sp>
        <p:nvSpPr>
          <p:cNvPr id="6" name="Označba mesta številke diapoz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1A2B41-8966-46B2-9A51-8345407915C1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40009019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l-S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7" Type="http://schemas.openxmlformats.org/officeDocument/2006/relationships/image" Target="../media/image2.jp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13" Type="http://schemas.openxmlformats.org/officeDocument/2006/relationships/image" Target="../media/image2.jpg"/><Relationship Id="rId3" Type="http://schemas.openxmlformats.org/officeDocument/2006/relationships/image" Target="../media/image9.jpeg"/><Relationship Id="rId7" Type="http://schemas.openxmlformats.org/officeDocument/2006/relationships/image" Target="../media/image13.jpeg"/><Relationship Id="rId12" Type="http://schemas.openxmlformats.org/officeDocument/2006/relationships/image" Target="../media/image7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jpeg"/><Relationship Id="rId11" Type="http://schemas.openxmlformats.org/officeDocument/2006/relationships/image" Target="../media/image6.png"/><Relationship Id="rId5" Type="http://schemas.openxmlformats.org/officeDocument/2006/relationships/image" Target="../media/image11.jpeg"/><Relationship Id="rId10" Type="http://schemas.openxmlformats.org/officeDocument/2006/relationships/image" Target="../media/image16.png"/><Relationship Id="rId4" Type="http://schemas.openxmlformats.org/officeDocument/2006/relationships/image" Target="../media/image10.jpeg"/><Relationship Id="rId9" Type="http://schemas.openxmlformats.org/officeDocument/2006/relationships/image" Target="../media/image1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jpg"/><Relationship Id="rId5" Type="http://schemas.openxmlformats.org/officeDocument/2006/relationships/image" Target="../media/image18.png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jpg"/><Relationship Id="rId5" Type="http://schemas.openxmlformats.org/officeDocument/2006/relationships/image" Target="../media/image20.png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microsoft.com/office/2007/relationships/hdphoto" Target="../media/hdphoto1.wdp"/><Relationship Id="rId7" Type="http://schemas.openxmlformats.org/officeDocument/2006/relationships/image" Target="../media/image6.pn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png"/><Relationship Id="rId5" Type="http://schemas.microsoft.com/office/2007/relationships/hdphoto" Target="../media/hdphoto2.wdp"/><Relationship Id="rId4" Type="http://schemas.openxmlformats.org/officeDocument/2006/relationships/image" Target="../media/image22.jpeg"/><Relationship Id="rId9" Type="http://schemas.openxmlformats.org/officeDocument/2006/relationships/image" Target="../media/image2.jpg"/></Relationships>
</file>

<file path=ppt/slides/_rels/slide7.xml.rels><?xml version="1.0" encoding="UTF-8" standalone="yes"?>
<Relationships xmlns="http://schemas.openxmlformats.org/package/2006/relationships"><Relationship Id="rId8" Type="http://schemas.microsoft.com/office/2007/relationships/hdphoto" Target="../media/hdphoto5.wdp"/><Relationship Id="rId3" Type="http://schemas.microsoft.com/office/2007/relationships/hdphoto" Target="../media/hdphoto3.wdp"/><Relationship Id="rId7" Type="http://schemas.openxmlformats.org/officeDocument/2006/relationships/image" Target="../media/image27.jpeg"/><Relationship Id="rId12" Type="http://schemas.openxmlformats.org/officeDocument/2006/relationships/image" Target="../media/image2.jp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Relationship Id="rId6" Type="http://schemas.microsoft.com/office/2007/relationships/hdphoto" Target="../media/hdphoto4.wdp"/><Relationship Id="rId11" Type="http://schemas.openxmlformats.org/officeDocument/2006/relationships/image" Target="../media/image7.png"/><Relationship Id="rId5" Type="http://schemas.openxmlformats.org/officeDocument/2006/relationships/image" Target="../media/image26.jpeg"/><Relationship Id="rId10" Type="http://schemas.openxmlformats.org/officeDocument/2006/relationships/image" Target="../media/image6.png"/><Relationship Id="rId4" Type="http://schemas.openxmlformats.org/officeDocument/2006/relationships/image" Target="../media/image25.jpg"/><Relationship Id="rId9" Type="http://schemas.openxmlformats.org/officeDocument/2006/relationships/image" Target="../media/image28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3" Type="http://schemas.openxmlformats.org/officeDocument/2006/relationships/hyperlink" Target="https://www.mb.sik.si/datoteke/Kako%20smo%20se%20imeli/Posnete_pravljice/6_Koroska%20ljudska%20pripovedka.mp3" TargetMode="External"/><Relationship Id="rId7" Type="http://schemas.openxmlformats.org/officeDocument/2006/relationships/hyperlink" Target="mailto:info@ugm.si" TargetMode="External"/><Relationship Id="rId2" Type="http://schemas.openxmlformats.org/officeDocument/2006/relationships/hyperlink" Target="https://www.mb.sik.si/datoteke/Kako%20smo%20se%20imeli/Posnete_pravljice/FRANC_%20LJUDSKA%20_PRAVLJ_O%20TREH%20LOVCIH_maj2019-AGICA%20KOVSE.mp3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10" Type="http://schemas.openxmlformats.org/officeDocument/2006/relationships/image" Target="../media/image2.jpg"/><Relationship Id="rId4" Type="http://schemas.openxmlformats.org/officeDocument/2006/relationships/hyperlink" Target="https://www.mb.sik.si/datoteke/Kako%20smo%20se%20imeli/Posnete_pravljice/Posnetki_dec2020/32.Rumena%20%C5%A0torklja.mp3" TargetMode="External"/><Relationship Id="rId9" Type="http://schemas.openxmlformats.org/officeDocument/2006/relationships/image" Target="../media/image3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museums.si/" TargetMode="External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jpg"/><Relationship Id="rId5" Type="http://schemas.openxmlformats.org/officeDocument/2006/relationships/image" Target="../media/image32.png"/><Relationship Id="rId4" Type="http://schemas.openxmlformats.org/officeDocument/2006/relationships/hyperlink" Target="http://www.ugm.si/o-ugm/prijava-na-ugm-novicnik/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lika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5120640" cy="6858000"/>
          </a:xfrm>
          <a:prstGeom prst="rect">
            <a:avLst/>
          </a:prstGeom>
        </p:spPr>
      </p:pic>
      <p:sp>
        <p:nvSpPr>
          <p:cNvPr id="5" name="PoljeZBesedilom 4"/>
          <p:cNvSpPr txBox="1"/>
          <p:nvPr/>
        </p:nvSpPr>
        <p:spPr>
          <a:xfrm>
            <a:off x="5812890" y="2056043"/>
            <a:ext cx="557701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4000" dirty="0">
                <a:latin typeface="Franklin Gothic Book" panose="020B0503020102020204" pitchFamily="34" charset="0"/>
              </a:rPr>
              <a:t>Huda mravljica na obisku</a:t>
            </a:r>
          </a:p>
        </p:txBody>
      </p:sp>
      <p:sp>
        <p:nvSpPr>
          <p:cNvPr id="6" name="PoljeZBesedilom 5"/>
          <p:cNvSpPr txBox="1"/>
          <p:nvPr/>
        </p:nvSpPr>
        <p:spPr>
          <a:xfrm>
            <a:off x="5812891" y="3016628"/>
            <a:ext cx="581986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3200" dirty="0">
                <a:solidFill>
                  <a:schemeClr val="tx1"/>
                </a:solidFill>
                <a:latin typeface="Franklin Gothic No. 2" panose="02000503060000020004" pitchFamily="50" charset="0"/>
              </a:rPr>
              <a:t>Ilustracije iz Zbirke UGM + Pravljice iz Mariborske knjižnice </a:t>
            </a:r>
          </a:p>
        </p:txBody>
      </p:sp>
      <p:sp>
        <p:nvSpPr>
          <p:cNvPr id="7" name="PoljeZBesedilom 6"/>
          <p:cNvSpPr txBox="1"/>
          <p:nvPr/>
        </p:nvSpPr>
        <p:spPr>
          <a:xfrm>
            <a:off x="5819893" y="4331155"/>
            <a:ext cx="294777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sl-SI" sz="3000" dirty="0">
              <a:latin typeface="Franklin Gothic Book" panose="020B0503020102020204" pitchFamily="34" charset="0"/>
            </a:endParaRPr>
          </a:p>
          <a:p>
            <a:r>
              <a:rPr lang="sl-SI" sz="3000" dirty="0">
                <a:latin typeface="Franklin Gothic Book" panose="020B0503020102020204" pitchFamily="34" charset="0"/>
              </a:rPr>
              <a:t>februar 2021</a:t>
            </a:r>
          </a:p>
        </p:txBody>
      </p:sp>
      <p:pic>
        <p:nvPicPr>
          <p:cNvPr id="8" name="Slika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62066" y="6287419"/>
            <a:ext cx="2257425" cy="533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556669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grada vsebin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59955" y="2415667"/>
            <a:ext cx="2566651" cy="3484586"/>
          </a:xfrm>
          <a:prstGeom prst="rect">
            <a:avLst/>
          </a:prstGeom>
        </p:spPr>
      </p:pic>
      <p:pic>
        <p:nvPicPr>
          <p:cNvPr id="6" name="Ograda vsebin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3349" y="2407707"/>
            <a:ext cx="2635742" cy="3484586"/>
          </a:xfrm>
          <a:prstGeom prst="rect">
            <a:avLst/>
          </a:prstGeom>
        </p:spPr>
      </p:pic>
      <p:sp>
        <p:nvSpPr>
          <p:cNvPr id="7" name="PoljeZBesedilom 6"/>
          <p:cNvSpPr txBox="1"/>
          <p:nvPr/>
        </p:nvSpPr>
        <p:spPr>
          <a:xfrm>
            <a:off x="527472" y="589078"/>
            <a:ext cx="11131128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sl-SI" sz="1400" b="1" dirty="0">
                <a:latin typeface="Franklin Gothic Book" panose="020B0503020102020204" pitchFamily="34" charset="0"/>
              </a:rPr>
              <a:t>Imaš rad/a knjige?  </a:t>
            </a:r>
          </a:p>
          <a:p>
            <a:pPr>
              <a:lnSpc>
                <a:spcPct val="150000"/>
              </a:lnSpc>
            </a:pPr>
            <a:r>
              <a:rPr lang="sl-SI" sz="1400" dirty="0">
                <a:latin typeface="Franklin Gothic Book" panose="020B0503020102020204" pitchFamily="34" charset="0"/>
              </a:rPr>
              <a:t>Jaz imam še posebej rada tiste, v katerih so tudi risbe ali slike. Takšnim risbam in slikam pravimo </a:t>
            </a:r>
            <a:r>
              <a:rPr lang="sl-SI" sz="1400" b="1" dirty="0">
                <a:latin typeface="Franklin Gothic Book" panose="020B0503020102020204" pitchFamily="34" charset="0"/>
              </a:rPr>
              <a:t>ilustracije. </a:t>
            </a:r>
            <a:r>
              <a:rPr lang="sl-SI" sz="1400" dirty="0">
                <a:latin typeface="Franklin Gothic Book" panose="020B0503020102020204" pitchFamily="34" charset="0"/>
              </a:rPr>
              <a:t>Ustvarjajo jih ilustratorke in ilustratorji. Najprej knjigo prelistam in si ogledam ilustracije. Že iz njih lahko razberem, o čem bo pripovedovala knjiga.</a:t>
            </a:r>
          </a:p>
          <a:p>
            <a:pPr>
              <a:lnSpc>
                <a:spcPct val="150000"/>
              </a:lnSpc>
            </a:pPr>
            <a:r>
              <a:rPr lang="sl-SI" sz="1400" b="1" dirty="0">
                <a:latin typeface="Franklin Gothic Book" panose="020B0503020102020204" pitchFamily="34" charset="0"/>
              </a:rPr>
              <a:t>So ilustracije tudi tebi pomembne, tako kot meni?</a:t>
            </a:r>
          </a:p>
          <a:p>
            <a:pPr>
              <a:lnSpc>
                <a:spcPct val="150000"/>
              </a:lnSpc>
            </a:pPr>
            <a:endParaRPr lang="sl-SI" sz="1600" dirty="0">
              <a:latin typeface="Franklin Gothic Book" panose="020B0503020102020204" pitchFamily="34" charset="0"/>
            </a:endParaRPr>
          </a:p>
          <a:p>
            <a:pPr>
              <a:lnSpc>
                <a:spcPct val="150000"/>
              </a:lnSpc>
            </a:pPr>
            <a:r>
              <a:rPr lang="sl-SI" sz="1600" dirty="0">
                <a:latin typeface="Franklin Gothic Book" panose="020B0503020102020204" pitchFamily="34" charset="0"/>
              </a:rPr>
              <a:t> </a:t>
            </a:r>
            <a:endParaRPr lang="en-GB" sz="1600" dirty="0">
              <a:latin typeface="Franklin Gothic Book" panose="020B0503020102020204" pitchFamily="34" charset="0"/>
            </a:endParaRPr>
          </a:p>
        </p:txBody>
      </p:sp>
      <p:sp>
        <p:nvSpPr>
          <p:cNvPr id="8" name="Pravokotnik 7"/>
          <p:cNvSpPr/>
          <p:nvPr/>
        </p:nvSpPr>
        <p:spPr>
          <a:xfrm>
            <a:off x="568827" y="5900253"/>
            <a:ext cx="5440527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900" dirty="0">
                <a:latin typeface="Franklin Gothic Book" panose="020B0503020102020204" pitchFamily="34" charset="0"/>
              </a:rPr>
              <a:t>Milan </a:t>
            </a:r>
            <a:r>
              <a:rPr lang="en-GB" sz="900" dirty="0" err="1">
                <a:latin typeface="Franklin Gothic Book" panose="020B0503020102020204" pitchFamily="34" charset="0"/>
              </a:rPr>
              <a:t>Bizovičar</a:t>
            </a:r>
            <a:r>
              <a:rPr lang="en-GB" sz="900" dirty="0">
                <a:latin typeface="Franklin Gothic Book" panose="020B0503020102020204" pitchFamily="34" charset="0"/>
              </a:rPr>
              <a:t>, </a:t>
            </a:r>
            <a:r>
              <a:rPr lang="en-GB" sz="900" dirty="0" err="1">
                <a:latin typeface="Franklin Gothic Book" panose="020B0503020102020204" pitchFamily="34" charset="0"/>
              </a:rPr>
              <a:t>Ilustracij</a:t>
            </a:r>
            <a:r>
              <a:rPr lang="sl-SI" sz="900" dirty="0">
                <a:latin typeface="Franklin Gothic Book" panose="020B0503020102020204" pitchFamily="34" charset="0"/>
              </a:rPr>
              <a:t>i za</a:t>
            </a:r>
            <a:r>
              <a:rPr lang="en-GB" sz="900" dirty="0">
                <a:latin typeface="Franklin Gothic Book" panose="020B0503020102020204" pitchFamily="34" charset="0"/>
              </a:rPr>
              <a:t> </a:t>
            </a:r>
            <a:r>
              <a:rPr lang="en-GB" sz="900" dirty="0" err="1">
                <a:latin typeface="Franklin Gothic Book" panose="020B0503020102020204" pitchFamily="34" charset="0"/>
              </a:rPr>
              <a:t>knjig</a:t>
            </a:r>
            <a:r>
              <a:rPr lang="sl-SI" sz="900" dirty="0">
                <a:latin typeface="Franklin Gothic Book" panose="020B0503020102020204" pitchFamily="34" charset="0"/>
              </a:rPr>
              <a:t>o</a:t>
            </a:r>
            <a:r>
              <a:rPr lang="en-GB" sz="900" dirty="0">
                <a:latin typeface="Franklin Gothic Book" panose="020B0503020102020204" pitchFamily="34" charset="0"/>
              </a:rPr>
              <a:t> </a:t>
            </a:r>
            <a:r>
              <a:rPr lang="en-GB" sz="900" dirty="0" err="1">
                <a:latin typeface="Franklin Gothic Book" panose="020B0503020102020204" pitchFamily="34" charset="0"/>
              </a:rPr>
              <a:t>Mladiček</a:t>
            </a:r>
            <a:r>
              <a:rPr lang="en-GB" sz="900" dirty="0">
                <a:latin typeface="Franklin Gothic Book" panose="020B0503020102020204" pitchFamily="34" charset="0"/>
              </a:rPr>
              <a:t> </a:t>
            </a:r>
            <a:r>
              <a:rPr lang="en-GB" sz="900" dirty="0" err="1">
                <a:latin typeface="Franklin Gothic Book" panose="020B0503020102020204" pitchFamily="34" charset="0"/>
              </a:rPr>
              <a:t>brez</a:t>
            </a:r>
            <a:r>
              <a:rPr lang="en-GB" sz="900" dirty="0">
                <a:latin typeface="Franklin Gothic Book" panose="020B0503020102020204" pitchFamily="34" charset="0"/>
              </a:rPr>
              <a:t> </a:t>
            </a:r>
            <a:r>
              <a:rPr lang="en-GB" sz="900" dirty="0" err="1">
                <a:latin typeface="Franklin Gothic Book" panose="020B0503020102020204" pitchFamily="34" charset="0"/>
              </a:rPr>
              <a:t>potnega</a:t>
            </a:r>
            <a:r>
              <a:rPr lang="en-GB" sz="900" dirty="0">
                <a:latin typeface="Franklin Gothic Book" panose="020B0503020102020204" pitchFamily="34" charset="0"/>
              </a:rPr>
              <a:t> </a:t>
            </a:r>
            <a:r>
              <a:rPr lang="en-GB" sz="900" dirty="0" err="1">
                <a:latin typeface="Franklin Gothic Book" panose="020B0503020102020204" pitchFamily="34" charset="0"/>
              </a:rPr>
              <a:t>lista</a:t>
            </a:r>
            <a:r>
              <a:rPr lang="en-GB" sz="900" dirty="0">
                <a:latin typeface="Franklin Gothic Book" panose="020B0503020102020204" pitchFamily="34" charset="0"/>
              </a:rPr>
              <a:t>, 1964-65, </a:t>
            </a:r>
            <a:r>
              <a:rPr lang="en-GB" sz="900" dirty="0" err="1">
                <a:latin typeface="Franklin Gothic Book" panose="020B0503020102020204" pitchFamily="34" charset="0"/>
              </a:rPr>
              <a:t>tuš</a:t>
            </a:r>
            <a:r>
              <a:rPr lang="en-GB" sz="900" dirty="0">
                <a:latin typeface="Franklin Gothic Book" panose="020B0503020102020204" pitchFamily="34" charset="0"/>
              </a:rPr>
              <a:t>, </a:t>
            </a:r>
            <a:r>
              <a:rPr lang="en-GB" sz="900" dirty="0" err="1">
                <a:latin typeface="Franklin Gothic Book" panose="020B0503020102020204" pitchFamily="34" charset="0"/>
              </a:rPr>
              <a:t>flomaster</a:t>
            </a:r>
            <a:r>
              <a:rPr lang="en-GB" sz="900" dirty="0">
                <a:latin typeface="Franklin Gothic Book" panose="020B0503020102020204" pitchFamily="34" charset="0"/>
              </a:rPr>
              <a:t> in </a:t>
            </a:r>
            <a:r>
              <a:rPr lang="en-GB" sz="900" dirty="0" err="1">
                <a:latin typeface="Franklin Gothic Book" panose="020B0503020102020204" pitchFamily="34" charset="0"/>
              </a:rPr>
              <a:t>oglje</a:t>
            </a:r>
            <a:r>
              <a:rPr lang="en-GB" sz="900" dirty="0">
                <a:latin typeface="Franklin Gothic Book" panose="020B0503020102020204" pitchFamily="34" charset="0"/>
              </a:rPr>
              <a:t> </a:t>
            </a:r>
            <a:r>
              <a:rPr lang="en-GB" sz="900" dirty="0" err="1">
                <a:latin typeface="Franklin Gothic Book" panose="020B0503020102020204" pitchFamily="34" charset="0"/>
              </a:rPr>
              <a:t>na</a:t>
            </a:r>
            <a:r>
              <a:rPr lang="en-GB" sz="900" dirty="0">
                <a:latin typeface="Franklin Gothic Book" panose="020B0503020102020204" pitchFamily="34" charset="0"/>
              </a:rPr>
              <a:t> </a:t>
            </a:r>
            <a:r>
              <a:rPr lang="en-GB" sz="900" dirty="0" err="1">
                <a:latin typeface="Franklin Gothic Book" panose="020B0503020102020204" pitchFamily="34" charset="0"/>
              </a:rPr>
              <a:t>papirju</a:t>
            </a:r>
            <a:endParaRPr lang="en-GB" sz="900" dirty="0">
              <a:latin typeface="Franklin Gothic Book" panose="020B0503020102020204" pitchFamily="34" charset="0"/>
            </a:endParaRPr>
          </a:p>
        </p:txBody>
      </p:sp>
      <p:pic>
        <p:nvPicPr>
          <p:cNvPr id="9" name="Slika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701672" y="4398616"/>
            <a:ext cx="2543830" cy="1617053"/>
          </a:xfrm>
          <a:prstGeom prst="rect">
            <a:avLst/>
          </a:prstGeom>
        </p:spPr>
      </p:pic>
      <p:sp>
        <p:nvSpPr>
          <p:cNvPr id="10" name="PoljeZBesedilom 9"/>
          <p:cNvSpPr txBox="1"/>
          <p:nvPr/>
        </p:nvSpPr>
        <p:spPr>
          <a:xfrm>
            <a:off x="6514849" y="2872753"/>
            <a:ext cx="411218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sl-SI" sz="1400" b="1" dirty="0">
                <a:latin typeface="Franklin Gothic No. 2" panose="02000503060000020004" pitchFamily="50" charset="0"/>
              </a:rPr>
              <a:t>TALE ZGODBA BI ME ZANIMALA. </a:t>
            </a:r>
          </a:p>
          <a:p>
            <a:pPr>
              <a:lnSpc>
                <a:spcPct val="150000"/>
              </a:lnSpc>
            </a:pPr>
            <a:r>
              <a:rPr lang="sl-SI" sz="1400" b="1" dirty="0">
                <a:latin typeface="Franklin Gothic No. 2" panose="02000503060000020004" pitchFamily="50" charset="0"/>
              </a:rPr>
              <a:t>GOVORI O KONJIČKU. ZAKAJ JE SAM? KAJ POČNEJO DRUGI KONJIČKI?</a:t>
            </a:r>
          </a:p>
          <a:p>
            <a:pPr>
              <a:lnSpc>
                <a:spcPct val="150000"/>
              </a:lnSpc>
            </a:pPr>
            <a:r>
              <a:rPr lang="sl-SI" sz="1400" b="1" dirty="0">
                <a:latin typeface="Franklin Gothic No. 2" panose="02000503060000020004" pitchFamily="50" charset="0"/>
              </a:rPr>
              <a:t>JA, MORAM JO PREBRATI!</a:t>
            </a:r>
          </a:p>
          <a:p>
            <a:pPr>
              <a:lnSpc>
                <a:spcPct val="150000"/>
              </a:lnSpc>
            </a:pPr>
            <a:endParaRPr lang="en-GB" sz="1600" dirty="0">
              <a:latin typeface="Franklin Gothic No. 2" panose="02000503060000020004" pitchFamily="50" charset="0"/>
            </a:endParaRPr>
          </a:p>
        </p:txBody>
      </p:sp>
      <p:pic>
        <p:nvPicPr>
          <p:cNvPr id="11" name="Slika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27472" y="6368020"/>
            <a:ext cx="1585097" cy="353599"/>
          </a:xfrm>
          <a:prstGeom prst="rect">
            <a:avLst/>
          </a:prstGeom>
        </p:spPr>
      </p:pic>
      <p:pic>
        <p:nvPicPr>
          <p:cNvPr id="12" name="Slika 1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722449" y="6392406"/>
            <a:ext cx="841321" cy="329213"/>
          </a:xfrm>
          <a:prstGeom prst="rect">
            <a:avLst/>
          </a:prstGeom>
        </p:spPr>
      </p:pic>
      <p:pic>
        <p:nvPicPr>
          <p:cNvPr id="13" name="Slika 7">
            <a:extLst>
              <a:ext uri="{FF2B5EF4-FFF2-40B4-BE49-F238E27FC236}">
                <a16:creationId xmlns:a16="http://schemas.microsoft.com/office/drawing/2014/main" id="{BE5ED9B2-D103-40F0-BBBE-F7D5372BE88B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959" y="6368020"/>
            <a:ext cx="2257425" cy="533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689852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grada vsebine 3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610" t="7914" r="9456" b="17595"/>
          <a:stretch/>
        </p:blipFill>
        <p:spPr>
          <a:xfrm>
            <a:off x="582582" y="3471645"/>
            <a:ext cx="2054192" cy="2565904"/>
          </a:xfrm>
        </p:spPr>
      </p:pic>
      <p:pic>
        <p:nvPicPr>
          <p:cNvPr id="5" name="Slika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074" t="7978" r="10225" b="18768"/>
          <a:stretch/>
        </p:blipFill>
        <p:spPr>
          <a:xfrm>
            <a:off x="9511515" y="789915"/>
            <a:ext cx="2096538" cy="2581361"/>
          </a:xfrm>
          <a:prstGeom prst="rect">
            <a:avLst/>
          </a:prstGeom>
        </p:spPr>
      </p:pic>
      <p:pic>
        <p:nvPicPr>
          <p:cNvPr id="6" name="Slika 5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104" t="7850" r="10542" b="19579"/>
          <a:stretch/>
        </p:blipFill>
        <p:spPr>
          <a:xfrm>
            <a:off x="3215386" y="755972"/>
            <a:ext cx="2176305" cy="2615304"/>
          </a:xfrm>
          <a:prstGeom prst="rect">
            <a:avLst/>
          </a:prstGeom>
        </p:spPr>
      </p:pic>
      <p:pic>
        <p:nvPicPr>
          <p:cNvPr id="7" name="Slika 6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201" t="7850" r="11703" b="17765"/>
          <a:stretch/>
        </p:blipFill>
        <p:spPr>
          <a:xfrm>
            <a:off x="608297" y="853113"/>
            <a:ext cx="2036348" cy="2552106"/>
          </a:xfrm>
          <a:prstGeom prst="rect">
            <a:avLst/>
          </a:prstGeom>
        </p:spPr>
      </p:pic>
      <p:pic>
        <p:nvPicPr>
          <p:cNvPr id="9" name="Slika 8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689" t="7268" r="10134" b="17598"/>
          <a:stretch/>
        </p:blipFill>
        <p:spPr>
          <a:xfrm>
            <a:off x="9511515" y="3438432"/>
            <a:ext cx="2069728" cy="2558816"/>
          </a:xfrm>
          <a:prstGeom prst="rect">
            <a:avLst/>
          </a:prstGeom>
        </p:spPr>
      </p:pic>
      <p:pic>
        <p:nvPicPr>
          <p:cNvPr id="10" name="Slika 9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74" t="5507" r="7414" b="16896"/>
          <a:stretch/>
        </p:blipFill>
        <p:spPr>
          <a:xfrm>
            <a:off x="3175676" y="3438431"/>
            <a:ext cx="2255727" cy="2632223"/>
          </a:xfrm>
          <a:prstGeom prst="rect">
            <a:avLst/>
          </a:prstGeom>
        </p:spPr>
      </p:pic>
      <p:sp>
        <p:nvSpPr>
          <p:cNvPr id="17" name="PoljeZBesedilom 16"/>
          <p:cNvSpPr txBox="1"/>
          <p:nvPr/>
        </p:nvSpPr>
        <p:spPr>
          <a:xfrm>
            <a:off x="5732959" y="3461522"/>
            <a:ext cx="3450798" cy="23544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sl-SI" sz="1400" dirty="0">
                <a:latin typeface="Franklin Gothic Book" panose="020B0503020102020204" pitchFamily="34" charset="0"/>
              </a:rPr>
              <a:t>Oglej si ilustracije iz pravljice Zlata ptica. </a:t>
            </a:r>
          </a:p>
          <a:p>
            <a:pPr>
              <a:lnSpc>
                <a:spcPct val="150000"/>
              </a:lnSpc>
            </a:pPr>
            <a:r>
              <a:rPr lang="sl-SI" sz="1400" dirty="0">
                <a:latin typeface="Franklin Gothic Book" panose="020B0503020102020204" pitchFamily="34" charset="0"/>
              </a:rPr>
              <a:t>Kdo nastopa v njej? </a:t>
            </a:r>
          </a:p>
          <a:p>
            <a:pPr>
              <a:lnSpc>
                <a:spcPct val="150000"/>
              </a:lnSpc>
            </a:pPr>
            <a:r>
              <a:rPr lang="sl-SI" sz="1400" dirty="0">
                <a:latin typeface="Franklin Gothic Book" panose="020B0503020102020204" pitchFamily="34" charset="0"/>
              </a:rPr>
              <a:t>Kaj se dogaja?  </a:t>
            </a:r>
          </a:p>
          <a:p>
            <a:pPr>
              <a:lnSpc>
                <a:spcPct val="150000"/>
              </a:lnSpc>
            </a:pPr>
            <a:r>
              <a:rPr lang="sl-SI" sz="1400" dirty="0">
                <a:latin typeface="Franklin Gothic Book" panose="020B0503020102020204" pitchFamily="34" charset="0"/>
              </a:rPr>
              <a:t>S katero ilustracijo se začenja pravljica in </a:t>
            </a:r>
          </a:p>
          <a:p>
            <a:pPr>
              <a:lnSpc>
                <a:spcPct val="150000"/>
              </a:lnSpc>
            </a:pPr>
            <a:r>
              <a:rPr lang="sl-SI" sz="1400" dirty="0">
                <a:latin typeface="Franklin Gothic Book" panose="020B0503020102020204" pitchFamily="34" charset="0"/>
              </a:rPr>
              <a:t>katere ji sledijo? </a:t>
            </a:r>
          </a:p>
          <a:p>
            <a:pPr>
              <a:lnSpc>
                <a:spcPct val="150000"/>
              </a:lnSpc>
            </a:pPr>
            <a:r>
              <a:rPr lang="sl-SI" sz="1400" dirty="0">
                <a:latin typeface="Franklin Gothic Book" panose="020B0503020102020204" pitchFamily="34" charset="0"/>
              </a:rPr>
              <a:t>Če pravljice ne poznaš, </a:t>
            </a:r>
          </a:p>
          <a:p>
            <a:pPr>
              <a:lnSpc>
                <a:spcPct val="150000"/>
              </a:lnSpc>
            </a:pPr>
            <a:r>
              <a:rPr lang="sl-SI" sz="1400" dirty="0">
                <a:latin typeface="Franklin Gothic Book" panose="020B0503020102020204" pitchFamily="34" charset="0"/>
              </a:rPr>
              <a:t>se prepusti svoji domišljiji. </a:t>
            </a:r>
            <a:endParaRPr lang="en-GB" sz="1400" dirty="0">
              <a:latin typeface="Franklin Gothic Book" panose="020B0503020102020204" pitchFamily="34" charset="0"/>
            </a:endParaRPr>
          </a:p>
        </p:txBody>
      </p:sp>
      <p:sp>
        <p:nvSpPr>
          <p:cNvPr id="18" name="PoljeZBesedilom 17"/>
          <p:cNvSpPr txBox="1"/>
          <p:nvPr/>
        </p:nvSpPr>
        <p:spPr>
          <a:xfrm>
            <a:off x="496381" y="6037604"/>
            <a:ext cx="4611903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900" dirty="0">
                <a:latin typeface="Franklin Gothic Book" panose="020B0503020102020204" pitchFamily="34" charset="0"/>
              </a:rPr>
              <a:t>Tomaž </a:t>
            </a:r>
            <a:r>
              <a:rPr lang="en-GB" sz="900" dirty="0" err="1">
                <a:latin typeface="Franklin Gothic Book" panose="020B0503020102020204" pitchFamily="34" charset="0"/>
              </a:rPr>
              <a:t>Kržišnik</a:t>
            </a:r>
            <a:r>
              <a:rPr lang="en-GB" sz="900" dirty="0">
                <a:latin typeface="Franklin Gothic Book" panose="020B0503020102020204" pitchFamily="34" charset="0"/>
              </a:rPr>
              <a:t>, </a:t>
            </a:r>
            <a:r>
              <a:rPr lang="en-GB" sz="900" dirty="0" err="1">
                <a:latin typeface="Franklin Gothic Book" panose="020B0503020102020204" pitchFamily="34" charset="0"/>
              </a:rPr>
              <a:t>Zlata</a:t>
            </a:r>
            <a:r>
              <a:rPr lang="en-GB" sz="900" dirty="0">
                <a:latin typeface="Franklin Gothic Book" panose="020B0503020102020204" pitchFamily="34" charset="0"/>
              </a:rPr>
              <a:t> </a:t>
            </a:r>
            <a:r>
              <a:rPr lang="en-GB" sz="900" dirty="0" err="1">
                <a:latin typeface="Franklin Gothic Book" panose="020B0503020102020204" pitchFamily="34" charset="0"/>
              </a:rPr>
              <a:t>Ptica</a:t>
            </a:r>
            <a:r>
              <a:rPr lang="en-GB" sz="900" dirty="0">
                <a:latin typeface="Franklin Gothic Book" panose="020B0503020102020204" pitchFamily="34" charset="0"/>
              </a:rPr>
              <a:t>, ok. 1971, </a:t>
            </a:r>
            <a:r>
              <a:rPr lang="en-GB" sz="900" dirty="0" err="1">
                <a:latin typeface="Franklin Gothic Book" panose="020B0503020102020204" pitchFamily="34" charset="0"/>
              </a:rPr>
              <a:t>sitotisk</a:t>
            </a:r>
            <a:r>
              <a:rPr lang="en-GB" sz="900" dirty="0">
                <a:latin typeface="Franklin Gothic Book" panose="020B0503020102020204" pitchFamily="34" charset="0"/>
              </a:rPr>
              <a:t> </a:t>
            </a:r>
            <a:r>
              <a:rPr lang="en-GB" sz="900" dirty="0" err="1">
                <a:latin typeface="Franklin Gothic Book" panose="020B0503020102020204" pitchFamily="34" charset="0"/>
              </a:rPr>
              <a:t>na</a:t>
            </a:r>
            <a:r>
              <a:rPr lang="en-GB" sz="900" dirty="0">
                <a:latin typeface="Franklin Gothic Book" panose="020B0503020102020204" pitchFamily="34" charset="0"/>
              </a:rPr>
              <a:t> </a:t>
            </a:r>
            <a:r>
              <a:rPr lang="en-GB" sz="900" dirty="0" err="1">
                <a:latin typeface="Franklin Gothic Book" panose="020B0503020102020204" pitchFamily="34" charset="0"/>
              </a:rPr>
              <a:t>papirju</a:t>
            </a:r>
            <a:r>
              <a:rPr lang="en-GB" sz="900" dirty="0">
                <a:latin typeface="Franklin Gothic Book" panose="020B0503020102020204" pitchFamily="34" charset="0"/>
              </a:rPr>
              <a:t>, 44 x 33,5 cm </a:t>
            </a:r>
          </a:p>
        </p:txBody>
      </p:sp>
      <p:pic>
        <p:nvPicPr>
          <p:cNvPr id="19" name="Slika 18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626471" y="4494146"/>
            <a:ext cx="2539765" cy="1576508"/>
          </a:xfrm>
          <a:prstGeom prst="rect">
            <a:avLst/>
          </a:prstGeom>
        </p:spPr>
      </p:pic>
      <p:pic>
        <p:nvPicPr>
          <p:cNvPr id="20" name="Slika 19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30103" y="1794110"/>
            <a:ext cx="2464662" cy="1577166"/>
          </a:xfrm>
          <a:prstGeom prst="rect">
            <a:avLst/>
          </a:prstGeom>
        </p:spPr>
      </p:pic>
      <p:pic>
        <p:nvPicPr>
          <p:cNvPr id="21" name="Slika 20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7016" y="1971921"/>
            <a:ext cx="2399760" cy="1489601"/>
          </a:xfrm>
          <a:prstGeom prst="rect">
            <a:avLst/>
          </a:prstGeom>
        </p:spPr>
      </p:pic>
      <p:pic>
        <p:nvPicPr>
          <p:cNvPr id="15" name="Slika 14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527472" y="6368020"/>
            <a:ext cx="1585097" cy="353599"/>
          </a:xfrm>
          <a:prstGeom prst="rect">
            <a:avLst/>
          </a:prstGeom>
        </p:spPr>
      </p:pic>
      <p:pic>
        <p:nvPicPr>
          <p:cNvPr id="16" name="Slika 15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0722449" y="6392406"/>
            <a:ext cx="841321" cy="329213"/>
          </a:xfrm>
          <a:prstGeom prst="rect">
            <a:avLst/>
          </a:prstGeom>
        </p:spPr>
      </p:pic>
      <p:pic>
        <p:nvPicPr>
          <p:cNvPr id="22" name="Slika 7">
            <a:extLst>
              <a:ext uri="{FF2B5EF4-FFF2-40B4-BE49-F238E27FC236}">
                <a16:creationId xmlns:a16="http://schemas.microsoft.com/office/drawing/2014/main" id="{04F05777-5D87-4FB0-BA8C-4790E2A72A81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959" y="6368020"/>
            <a:ext cx="2257425" cy="533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978490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grada vsebine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41613" y="655592"/>
            <a:ext cx="3889440" cy="5469526"/>
          </a:xfrm>
        </p:spPr>
      </p:pic>
      <p:sp>
        <p:nvSpPr>
          <p:cNvPr id="5" name="Pravokotnik 4"/>
          <p:cNvSpPr/>
          <p:nvPr/>
        </p:nvSpPr>
        <p:spPr>
          <a:xfrm>
            <a:off x="7068709" y="6112116"/>
            <a:ext cx="4572000" cy="2308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GB" sz="900" dirty="0" err="1">
                <a:latin typeface="Franklin Gothic Book" panose="020B0503020102020204" pitchFamily="34" charset="0"/>
              </a:rPr>
              <a:t>Ančka</a:t>
            </a:r>
            <a:r>
              <a:rPr lang="en-GB" sz="900" dirty="0">
                <a:latin typeface="Franklin Gothic Book" panose="020B0503020102020204" pitchFamily="34" charset="0"/>
              </a:rPr>
              <a:t> </a:t>
            </a:r>
            <a:r>
              <a:rPr lang="en-GB" sz="900" dirty="0" err="1">
                <a:latin typeface="Franklin Gothic Book" panose="020B0503020102020204" pitchFamily="34" charset="0"/>
              </a:rPr>
              <a:t>Gošnik</a:t>
            </a:r>
            <a:r>
              <a:rPr lang="en-GB" sz="900" dirty="0">
                <a:latin typeface="Franklin Gothic Book" panose="020B0503020102020204" pitchFamily="34" charset="0"/>
              </a:rPr>
              <a:t> </a:t>
            </a:r>
            <a:r>
              <a:rPr lang="en-GB" sz="900" dirty="0" err="1">
                <a:latin typeface="Franklin Gothic Book" panose="020B0503020102020204" pitchFamily="34" charset="0"/>
              </a:rPr>
              <a:t>Godec</a:t>
            </a:r>
            <a:r>
              <a:rPr lang="en-GB" sz="900" dirty="0">
                <a:latin typeface="Franklin Gothic Book" panose="020B0503020102020204" pitchFamily="34" charset="0"/>
              </a:rPr>
              <a:t>, </a:t>
            </a:r>
            <a:r>
              <a:rPr lang="en-GB" sz="900" dirty="0" err="1">
                <a:latin typeface="Franklin Gothic Book" panose="020B0503020102020204" pitchFamily="34" charset="0"/>
              </a:rPr>
              <a:t>ilustracija</a:t>
            </a:r>
            <a:r>
              <a:rPr lang="en-GB" sz="900" dirty="0">
                <a:latin typeface="Franklin Gothic Book" panose="020B0503020102020204" pitchFamily="34" charset="0"/>
              </a:rPr>
              <a:t>, </a:t>
            </a:r>
            <a:r>
              <a:rPr lang="en-GB" sz="900" dirty="0" err="1">
                <a:latin typeface="Franklin Gothic Book" panose="020B0503020102020204" pitchFamily="34" charset="0"/>
              </a:rPr>
              <a:t>Kurirček</a:t>
            </a:r>
            <a:r>
              <a:rPr lang="en-GB" sz="900" dirty="0">
                <a:latin typeface="Franklin Gothic Book" panose="020B0503020102020204" pitchFamily="34" charset="0"/>
              </a:rPr>
              <a:t> 1965-66, </a:t>
            </a:r>
            <a:r>
              <a:rPr lang="en-GB" sz="900" dirty="0" err="1">
                <a:latin typeface="Franklin Gothic Book" panose="020B0503020102020204" pitchFamily="34" charset="0"/>
              </a:rPr>
              <a:t>št</a:t>
            </a:r>
            <a:r>
              <a:rPr lang="en-GB" sz="900" dirty="0">
                <a:latin typeface="Franklin Gothic Book" panose="020B0503020102020204" pitchFamily="34" charset="0"/>
              </a:rPr>
              <a:t>. 4, str. 155</a:t>
            </a:r>
          </a:p>
        </p:txBody>
      </p:sp>
      <p:sp>
        <p:nvSpPr>
          <p:cNvPr id="6" name="PoljeZBesedilom 5"/>
          <p:cNvSpPr txBox="1"/>
          <p:nvPr/>
        </p:nvSpPr>
        <p:spPr>
          <a:xfrm>
            <a:off x="527472" y="564544"/>
            <a:ext cx="4935074" cy="20629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sl-SI" sz="1400" dirty="0">
                <a:latin typeface="Franklin Gothic Book" panose="020B0503020102020204" pitchFamily="34" charset="0"/>
              </a:rPr>
              <a:t>V Zbirki UGM je veliko ilustracij iz zgodb o času med vojno, kot tale risbica. Predstavlja drobnega dečka z velikimi očmi. Se tudi tebi zdi žalosten? Pa saj je vendar praznik. </a:t>
            </a:r>
          </a:p>
          <a:p>
            <a:pPr>
              <a:lnSpc>
                <a:spcPct val="150000"/>
              </a:lnSpc>
            </a:pPr>
            <a:r>
              <a:rPr lang="sl-SI" sz="1400" dirty="0">
                <a:latin typeface="Franklin Gothic Book" panose="020B0503020102020204" pitchFamily="34" charset="0"/>
              </a:rPr>
              <a:t>Kako vem, da je praznik? Ugani!</a:t>
            </a:r>
          </a:p>
          <a:p>
            <a:pPr>
              <a:lnSpc>
                <a:spcPct val="150000"/>
              </a:lnSpc>
            </a:pPr>
            <a:endParaRPr lang="sl-SI" sz="1400" dirty="0">
              <a:latin typeface="Franklin Gothic Book" panose="020B0503020102020204" pitchFamily="34" charset="0"/>
            </a:endParaRPr>
          </a:p>
          <a:p>
            <a:endParaRPr lang="sl-SI" dirty="0">
              <a:latin typeface="Franklin Gothic Book" panose="020B0503020102020204" pitchFamily="34" charset="0"/>
            </a:endParaRPr>
          </a:p>
        </p:txBody>
      </p:sp>
      <p:pic>
        <p:nvPicPr>
          <p:cNvPr id="10" name="Slika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7472" y="6368020"/>
            <a:ext cx="1585097" cy="353599"/>
          </a:xfrm>
          <a:prstGeom prst="rect">
            <a:avLst/>
          </a:prstGeom>
        </p:spPr>
      </p:pic>
      <p:pic>
        <p:nvPicPr>
          <p:cNvPr id="11" name="Slika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722449" y="6392406"/>
            <a:ext cx="841321" cy="329213"/>
          </a:xfrm>
          <a:prstGeom prst="rect">
            <a:avLst/>
          </a:prstGeom>
        </p:spPr>
      </p:pic>
      <p:pic>
        <p:nvPicPr>
          <p:cNvPr id="12" name="Slika 1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69027" y="4551682"/>
            <a:ext cx="2699806" cy="1675850"/>
          </a:xfrm>
          <a:prstGeom prst="rect">
            <a:avLst/>
          </a:prstGeom>
        </p:spPr>
      </p:pic>
      <p:sp>
        <p:nvSpPr>
          <p:cNvPr id="2" name="Pravokotnik 1"/>
          <p:cNvSpPr/>
          <p:nvPr/>
        </p:nvSpPr>
        <p:spPr>
          <a:xfrm>
            <a:off x="3167305" y="3119639"/>
            <a:ext cx="3301585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sl-SI" sz="1400" dirty="0">
                <a:latin typeface="Franklin Gothic No. 2" panose="02000503060000020004" pitchFamily="50" charset="0"/>
              </a:rPr>
              <a:t>LE KAJ SE JE ZGODILO FANTU, DA TAKO ŽALOSTNO GLEDA? </a:t>
            </a:r>
          </a:p>
          <a:p>
            <a:pPr>
              <a:lnSpc>
                <a:spcPct val="150000"/>
              </a:lnSpc>
            </a:pPr>
            <a:r>
              <a:rPr lang="sl-SI" sz="1400" dirty="0">
                <a:latin typeface="Franklin Gothic No. 2" panose="02000503060000020004" pitchFamily="50" charset="0"/>
              </a:rPr>
              <a:t>KAJ DRŽI V ROKI? </a:t>
            </a:r>
          </a:p>
          <a:p>
            <a:pPr>
              <a:lnSpc>
                <a:spcPct val="150000"/>
              </a:lnSpc>
            </a:pPr>
            <a:r>
              <a:rPr lang="sl-SI" sz="1400" dirty="0">
                <a:latin typeface="Franklin Gothic No. 2" panose="02000503060000020004" pitchFamily="50" charset="0"/>
              </a:rPr>
              <a:t>KAKŠEN POMEN IMA LUTKA? </a:t>
            </a:r>
            <a:endParaRPr lang="en-GB" sz="1400" dirty="0">
              <a:latin typeface="Franklin Gothic No. 2" panose="02000503060000020004" pitchFamily="50" charset="0"/>
            </a:endParaRPr>
          </a:p>
        </p:txBody>
      </p:sp>
      <p:pic>
        <p:nvPicPr>
          <p:cNvPr id="9" name="Slika 7">
            <a:extLst>
              <a:ext uri="{FF2B5EF4-FFF2-40B4-BE49-F238E27FC236}">
                <a16:creationId xmlns:a16="http://schemas.microsoft.com/office/drawing/2014/main" id="{14FAA71A-FDDB-4555-A004-5BBD1E703C8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959" y="6368020"/>
            <a:ext cx="2257425" cy="533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517401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grada vsebine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7472" y="695892"/>
            <a:ext cx="5823106" cy="5472608"/>
          </a:xfrm>
        </p:spPr>
      </p:pic>
      <p:sp>
        <p:nvSpPr>
          <p:cNvPr id="5" name="Pravokotnik 4"/>
          <p:cNvSpPr/>
          <p:nvPr/>
        </p:nvSpPr>
        <p:spPr>
          <a:xfrm>
            <a:off x="442144" y="6168500"/>
            <a:ext cx="6480720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900" dirty="0" err="1"/>
              <a:t>Marjanca</a:t>
            </a:r>
            <a:r>
              <a:rPr lang="en-GB" sz="900" dirty="0"/>
              <a:t> </a:t>
            </a:r>
            <a:r>
              <a:rPr lang="en-GB" sz="900" dirty="0" err="1"/>
              <a:t>Jemec</a:t>
            </a:r>
            <a:r>
              <a:rPr lang="en-GB" sz="900" dirty="0"/>
              <a:t> </a:t>
            </a:r>
            <a:r>
              <a:rPr lang="en-GB" sz="900" dirty="0" err="1"/>
              <a:t>Božič</a:t>
            </a:r>
            <a:r>
              <a:rPr lang="en-GB" sz="900" dirty="0"/>
              <a:t>, </a:t>
            </a:r>
            <a:r>
              <a:rPr lang="en-GB" sz="900" dirty="0" err="1"/>
              <a:t>ilustracija</a:t>
            </a:r>
            <a:r>
              <a:rPr lang="en-GB" sz="900" dirty="0"/>
              <a:t> </a:t>
            </a:r>
            <a:r>
              <a:rPr lang="en-GB" sz="900" dirty="0" err="1"/>
              <a:t>za</a:t>
            </a:r>
            <a:r>
              <a:rPr lang="en-GB" sz="900" dirty="0"/>
              <a:t> </a:t>
            </a:r>
            <a:r>
              <a:rPr lang="en-GB" sz="900" dirty="0" err="1"/>
              <a:t>Kurirček</a:t>
            </a:r>
            <a:r>
              <a:rPr lang="en-GB" sz="900" dirty="0"/>
              <a:t> 1965 - 1966, </a:t>
            </a:r>
            <a:r>
              <a:rPr lang="en-GB" sz="900" dirty="0" err="1"/>
              <a:t>št</a:t>
            </a:r>
            <a:r>
              <a:rPr lang="en-GB" sz="900" dirty="0"/>
              <a:t>. 8, str. 358</a:t>
            </a:r>
            <a:r>
              <a:rPr lang="sl-SI" sz="900" dirty="0"/>
              <a:t>. </a:t>
            </a:r>
            <a:endParaRPr lang="en-GB" sz="900" dirty="0"/>
          </a:p>
        </p:txBody>
      </p:sp>
      <p:sp>
        <p:nvSpPr>
          <p:cNvPr id="6" name="PoljeZBesedilom 5"/>
          <p:cNvSpPr txBox="1"/>
          <p:nvPr/>
        </p:nvSpPr>
        <p:spPr>
          <a:xfrm>
            <a:off x="6739584" y="561584"/>
            <a:ext cx="5283199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sl-SI" sz="1400" dirty="0">
                <a:latin typeface="Franklin Gothic Book" panose="020B0503020102020204" pitchFamily="34" charset="0"/>
              </a:rPr>
              <a:t>Zgodbe iz časa vojne pa niso samo žalostne. </a:t>
            </a:r>
          </a:p>
          <a:p>
            <a:pPr>
              <a:lnSpc>
                <a:spcPct val="150000"/>
              </a:lnSpc>
            </a:pPr>
            <a:r>
              <a:rPr lang="sl-SI" sz="1400" b="1" dirty="0">
                <a:latin typeface="Franklin Gothic Book" panose="020B0503020102020204" pitchFamily="34" charset="0"/>
              </a:rPr>
              <a:t>Pripoveduj zgodbo, ki jo razbereš iz ilustracije. </a:t>
            </a:r>
          </a:p>
          <a:p>
            <a:pPr>
              <a:lnSpc>
                <a:spcPct val="150000"/>
              </a:lnSpc>
            </a:pPr>
            <a:endParaRPr lang="sl-SI" sz="1400" dirty="0">
              <a:latin typeface="Franklin Gothic Book" panose="020B0503020102020204" pitchFamily="34" charset="0"/>
            </a:endParaRPr>
          </a:p>
          <a:p>
            <a:pPr>
              <a:lnSpc>
                <a:spcPct val="150000"/>
              </a:lnSpc>
            </a:pPr>
            <a:endParaRPr lang="sl-SI" sz="1400" dirty="0">
              <a:latin typeface="Franklin Gothic Book" panose="020B0503020102020204" pitchFamily="34" charset="0"/>
            </a:endParaRPr>
          </a:p>
        </p:txBody>
      </p:sp>
      <p:pic>
        <p:nvPicPr>
          <p:cNvPr id="9" name="Slika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7472" y="6368020"/>
            <a:ext cx="1585097" cy="353599"/>
          </a:xfrm>
          <a:prstGeom prst="rect">
            <a:avLst/>
          </a:prstGeom>
        </p:spPr>
      </p:pic>
      <p:pic>
        <p:nvPicPr>
          <p:cNvPr id="10" name="Slika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722449" y="6392406"/>
            <a:ext cx="841321" cy="329213"/>
          </a:xfrm>
          <a:prstGeom prst="rect">
            <a:avLst/>
          </a:prstGeom>
        </p:spPr>
      </p:pic>
      <p:pic>
        <p:nvPicPr>
          <p:cNvPr id="3" name="Slika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922864" y="4706516"/>
            <a:ext cx="1124252" cy="1418787"/>
          </a:xfrm>
          <a:prstGeom prst="rect">
            <a:avLst/>
          </a:prstGeom>
        </p:spPr>
      </p:pic>
      <p:sp>
        <p:nvSpPr>
          <p:cNvPr id="12" name="Pravokotnik 11"/>
          <p:cNvSpPr/>
          <p:nvPr/>
        </p:nvSpPr>
        <p:spPr>
          <a:xfrm>
            <a:off x="6739584" y="2097654"/>
            <a:ext cx="4824186" cy="23798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sl-SI" sz="1400" dirty="0">
                <a:latin typeface="Franklin Gothic Book" panose="020B0503020102020204" pitchFamily="34" charset="0"/>
              </a:rPr>
              <a:t>Pomagaj si </a:t>
            </a:r>
            <a:r>
              <a:rPr lang="en-US" sz="1400" dirty="0">
                <a:latin typeface="Franklin Gothic Book" panose="020B0503020102020204" pitchFamily="34" charset="0"/>
              </a:rPr>
              <a:t>z</a:t>
            </a:r>
            <a:r>
              <a:rPr lang="sl-SI" sz="1400" dirty="0">
                <a:latin typeface="Franklin Gothic Book" panose="020B0503020102020204" pitchFamily="34" charset="0"/>
              </a:rPr>
              <a:t> vprašanji:</a:t>
            </a:r>
          </a:p>
          <a:p>
            <a:pPr>
              <a:lnSpc>
                <a:spcPct val="150000"/>
              </a:lnSpc>
            </a:pPr>
            <a:r>
              <a:rPr lang="sl-SI" sz="1400" dirty="0">
                <a:latin typeface="Franklin Gothic Book" panose="020B0503020102020204" pitchFamily="34" charset="0"/>
              </a:rPr>
              <a:t>Kje se zgodba dogaja?</a:t>
            </a:r>
          </a:p>
          <a:p>
            <a:pPr>
              <a:lnSpc>
                <a:spcPct val="150000"/>
              </a:lnSpc>
            </a:pPr>
            <a:r>
              <a:rPr lang="sl-SI" sz="1400" dirty="0">
                <a:latin typeface="Franklin Gothic Book" panose="020B0503020102020204" pitchFamily="34" charset="0"/>
              </a:rPr>
              <a:t>Kdo v njej nastopa?</a:t>
            </a:r>
          </a:p>
          <a:p>
            <a:pPr>
              <a:lnSpc>
                <a:spcPct val="150000"/>
              </a:lnSpc>
            </a:pPr>
            <a:r>
              <a:rPr lang="sl-SI" sz="1400" dirty="0">
                <a:latin typeface="Franklin Gothic Book" panose="020B0503020102020204" pitchFamily="34" charset="0"/>
              </a:rPr>
              <a:t>Kaj junaki počnejo?</a:t>
            </a:r>
          </a:p>
          <a:p>
            <a:pPr>
              <a:lnSpc>
                <a:spcPct val="150000"/>
              </a:lnSpc>
            </a:pPr>
            <a:r>
              <a:rPr lang="sl-SI" sz="1400" dirty="0">
                <a:latin typeface="Franklin Gothic Book" panose="020B0503020102020204" pitchFamily="34" charset="0"/>
              </a:rPr>
              <a:t>Kaj se je po tvojem mnenju </a:t>
            </a:r>
          </a:p>
          <a:p>
            <a:pPr>
              <a:lnSpc>
                <a:spcPct val="150000"/>
              </a:lnSpc>
            </a:pPr>
            <a:r>
              <a:rPr lang="sl-SI" sz="1400" dirty="0">
                <a:latin typeface="Franklin Gothic Book" panose="020B0503020102020204" pitchFamily="34" charset="0"/>
              </a:rPr>
              <a:t>dogajalo pred ilustriranim dogodkom?</a:t>
            </a:r>
          </a:p>
          <a:p>
            <a:pPr>
              <a:lnSpc>
                <a:spcPct val="150000"/>
              </a:lnSpc>
            </a:pPr>
            <a:r>
              <a:rPr lang="sl-SI" sz="1400" dirty="0">
                <a:latin typeface="Franklin Gothic Book" panose="020B0503020102020204" pitchFamily="34" charset="0"/>
              </a:rPr>
              <a:t>Kako se bo zgodba končala?</a:t>
            </a:r>
          </a:p>
        </p:txBody>
      </p:sp>
      <p:pic>
        <p:nvPicPr>
          <p:cNvPr id="11" name="Slika 7">
            <a:extLst>
              <a:ext uri="{FF2B5EF4-FFF2-40B4-BE49-F238E27FC236}">
                <a16:creationId xmlns:a16="http://schemas.microsoft.com/office/drawing/2014/main" id="{FFA14F8E-1660-4D30-85F2-EDA9C54D468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959" y="6368020"/>
            <a:ext cx="2257425" cy="533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604583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grada vsebine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1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7472" y="690368"/>
            <a:ext cx="3389631" cy="5133505"/>
          </a:xfrm>
        </p:spPr>
      </p:pic>
      <p:sp>
        <p:nvSpPr>
          <p:cNvPr id="5" name="Pravokotnik 4"/>
          <p:cNvSpPr/>
          <p:nvPr/>
        </p:nvSpPr>
        <p:spPr>
          <a:xfrm>
            <a:off x="417406" y="5819858"/>
            <a:ext cx="699939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900" dirty="0" err="1">
                <a:latin typeface="Franklin Gothic Book" panose="020B0503020102020204" pitchFamily="34" charset="0"/>
              </a:rPr>
              <a:t>Alenka</a:t>
            </a:r>
            <a:r>
              <a:rPr lang="en-GB" sz="900" dirty="0">
                <a:latin typeface="Franklin Gothic Book" panose="020B0503020102020204" pitchFamily="34" charset="0"/>
              </a:rPr>
              <a:t> </a:t>
            </a:r>
            <a:r>
              <a:rPr lang="en-GB" sz="900" dirty="0" err="1">
                <a:latin typeface="Franklin Gothic Book" panose="020B0503020102020204" pitchFamily="34" charset="0"/>
              </a:rPr>
              <a:t>Sottler</a:t>
            </a:r>
            <a:r>
              <a:rPr lang="en-GB" sz="900" dirty="0">
                <a:latin typeface="Franklin Gothic Book" panose="020B0503020102020204" pitchFamily="34" charset="0"/>
              </a:rPr>
              <a:t>, </a:t>
            </a:r>
            <a:r>
              <a:rPr lang="en-GB" sz="900" dirty="0" err="1">
                <a:latin typeface="Franklin Gothic Book" panose="020B0503020102020204" pitchFamily="34" charset="0"/>
              </a:rPr>
              <a:t>Ilustracija</a:t>
            </a:r>
            <a:r>
              <a:rPr lang="en-GB" sz="900" dirty="0">
                <a:latin typeface="Franklin Gothic Book" panose="020B0503020102020204" pitchFamily="34" charset="0"/>
              </a:rPr>
              <a:t> za </a:t>
            </a:r>
            <a:r>
              <a:rPr lang="en-GB" sz="900" dirty="0" err="1">
                <a:latin typeface="Franklin Gothic Book" panose="020B0503020102020204" pitchFamily="34" charset="0"/>
              </a:rPr>
              <a:t>knjigo</a:t>
            </a:r>
            <a:r>
              <a:rPr lang="sl-SI" sz="900" dirty="0">
                <a:latin typeface="Franklin Gothic Book" panose="020B0503020102020204" pitchFamily="34" charset="0"/>
              </a:rPr>
              <a:t> Tri pesnitve </a:t>
            </a:r>
            <a:r>
              <a:rPr lang="en-GB" sz="900" dirty="0">
                <a:latin typeface="Franklin Gothic Book" panose="020B0503020102020204" pitchFamily="34" charset="0"/>
              </a:rPr>
              <a:t>Andreja </a:t>
            </a:r>
            <a:r>
              <a:rPr lang="en-GB" sz="900" dirty="0" err="1">
                <a:latin typeface="Franklin Gothic Book" panose="020B0503020102020204" pitchFamily="34" charset="0"/>
              </a:rPr>
              <a:t>Brvarja</a:t>
            </a:r>
            <a:r>
              <a:rPr lang="sl-SI" sz="900" dirty="0">
                <a:latin typeface="Franklin Gothic Book" panose="020B0503020102020204" pitchFamily="34" charset="0"/>
              </a:rPr>
              <a:t>, </a:t>
            </a:r>
            <a:r>
              <a:rPr lang="en-GB" sz="900" dirty="0">
                <a:latin typeface="Franklin Gothic Book" panose="020B0503020102020204" pitchFamily="34" charset="0"/>
              </a:rPr>
              <a:t>2006</a:t>
            </a:r>
            <a:r>
              <a:rPr lang="sl-SI" sz="900" dirty="0">
                <a:latin typeface="Franklin Gothic Book" panose="020B0503020102020204" pitchFamily="34" charset="0"/>
              </a:rPr>
              <a:t>–</a:t>
            </a:r>
            <a:r>
              <a:rPr lang="en-GB" sz="900" dirty="0">
                <a:latin typeface="Franklin Gothic Book" panose="020B0503020102020204" pitchFamily="34" charset="0"/>
              </a:rPr>
              <a:t>2007,</a:t>
            </a:r>
            <a:endParaRPr lang="sl-SI" sz="900" dirty="0">
              <a:latin typeface="Franklin Gothic Book" panose="020B0503020102020204" pitchFamily="34" charset="0"/>
            </a:endParaRPr>
          </a:p>
          <a:p>
            <a:r>
              <a:rPr lang="en-GB" sz="900" dirty="0" err="1">
                <a:latin typeface="Franklin Gothic Book" panose="020B0503020102020204" pitchFamily="34" charset="0"/>
              </a:rPr>
              <a:t>mešana</a:t>
            </a:r>
            <a:r>
              <a:rPr lang="en-GB" sz="900" dirty="0">
                <a:latin typeface="Franklin Gothic Book" panose="020B0503020102020204" pitchFamily="34" charset="0"/>
              </a:rPr>
              <a:t> </a:t>
            </a:r>
            <a:r>
              <a:rPr lang="en-GB" sz="900" dirty="0" err="1">
                <a:latin typeface="Franklin Gothic Book" panose="020B0503020102020204" pitchFamily="34" charset="0"/>
              </a:rPr>
              <a:t>tehnika</a:t>
            </a:r>
            <a:r>
              <a:rPr lang="en-GB" sz="900" dirty="0">
                <a:latin typeface="Franklin Gothic Book" panose="020B0503020102020204" pitchFamily="34" charset="0"/>
              </a:rPr>
              <a:t> </a:t>
            </a:r>
            <a:r>
              <a:rPr lang="en-GB" sz="900" dirty="0" err="1">
                <a:latin typeface="Franklin Gothic Book" panose="020B0503020102020204" pitchFamily="34" charset="0"/>
              </a:rPr>
              <a:t>na</a:t>
            </a:r>
            <a:r>
              <a:rPr lang="en-GB" sz="900" dirty="0">
                <a:latin typeface="Franklin Gothic Book" panose="020B0503020102020204" pitchFamily="34" charset="0"/>
              </a:rPr>
              <a:t> </a:t>
            </a:r>
            <a:r>
              <a:rPr lang="en-GB" sz="900" dirty="0" err="1">
                <a:latin typeface="Franklin Gothic Book" panose="020B0503020102020204" pitchFamily="34" charset="0"/>
              </a:rPr>
              <a:t>papirju</a:t>
            </a:r>
            <a:r>
              <a:rPr lang="en-GB" sz="900" dirty="0">
                <a:latin typeface="Franklin Gothic Book" panose="020B0503020102020204" pitchFamily="34" charset="0"/>
              </a:rPr>
              <a:t>, </a:t>
            </a:r>
            <a:r>
              <a:rPr lang="en-GB" sz="900" dirty="0" err="1">
                <a:latin typeface="Franklin Gothic Book" panose="020B0503020102020204" pitchFamily="34" charset="0"/>
              </a:rPr>
              <a:t>foto</a:t>
            </a:r>
            <a:r>
              <a:rPr lang="en-GB" sz="900" dirty="0">
                <a:latin typeface="Franklin Gothic Book" panose="020B0503020102020204" pitchFamily="34" charset="0"/>
              </a:rPr>
              <a:t> Mojca Štuhec</a:t>
            </a:r>
          </a:p>
        </p:txBody>
      </p:sp>
      <p:sp>
        <p:nvSpPr>
          <p:cNvPr id="6" name="PoljeZBesedilom 5"/>
          <p:cNvSpPr txBox="1"/>
          <p:nvPr/>
        </p:nvSpPr>
        <p:spPr>
          <a:xfrm>
            <a:off x="5683665" y="1135051"/>
            <a:ext cx="5681322" cy="6991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sl-SI" sz="1400" dirty="0">
                <a:latin typeface="Franklin Gothic Book" panose="020B0503020102020204" pitchFamily="34" charset="0"/>
              </a:rPr>
              <a:t>Mariborski pesnik Andrej Brvar je upesnil svoje spomine na otroštvo. Pozorno si oglej ilustracijo. Kakšen spomin je upodobila ilustratorka? </a:t>
            </a:r>
            <a:endParaRPr lang="en-GB" sz="1400" dirty="0">
              <a:latin typeface="Franklin Gothic Book" panose="020B0503020102020204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1000"/>
                    </a14:imgEffect>
                    <a14:imgEffect>
                      <a14:brightnessContrast bright="4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1384" t="5158" r="2055" b="12090"/>
          <a:stretch/>
        </p:blipFill>
        <p:spPr bwMode="auto">
          <a:xfrm>
            <a:off x="5764740" y="1834217"/>
            <a:ext cx="5668951" cy="40646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Slika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98957" y="4343660"/>
            <a:ext cx="2584173" cy="1604074"/>
          </a:xfrm>
          <a:prstGeom prst="rect">
            <a:avLst/>
          </a:prstGeom>
        </p:spPr>
      </p:pic>
      <p:sp>
        <p:nvSpPr>
          <p:cNvPr id="8" name="PoljeZBesedilom 7"/>
          <p:cNvSpPr txBox="1"/>
          <p:nvPr/>
        </p:nvSpPr>
        <p:spPr>
          <a:xfrm>
            <a:off x="5693181" y="619363"/>
            <a:ext cx="458748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1400" b="1" dirty="0">
                <a:latin typeface="Franklin Gothic No. 2" panose="02000503060000020004" pitchFamily="50" charset="0"/>
              </a:rPr>
              <a:t>POTOVALKE, ZEMLJEVID IN TRAČNICE.  </a:t>
            </a:r>
          </a:p>
          <a:p>
            <a:r>
              <a:rPr lang="sl-SI" sz="1400" b="1" dirty="0">
                <a:latin typeface="Franklin Gothic No. 2" panose="02000503060000020004" pitchFamily="50" charset="0"/>
              </a:rPr>
              <a:t>LE KAM JE POTOVAL MALI ANDREJ? </a:t>
            </a:r>
            <a:endParaRPr lang="en-GB" sz="1400" b="1" dirty="0">
              <a:latin typeface="Franklin Gothic No. 2" panose="02000503060000020004" pitchFamily="50" charset="0"/>
            </a:endParaRPr>
          </a:p>
        </p:txBody>
      </p:sp>
      <p:pic>
        <p:nvPicPr>
          <p:cNvPr id="11" name="Slika 10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27472" y="6368020"/>
            <a:ext cx="1585097" cy="353599"/>
          </a:xfrm>
          <a:prstGeom prst="rect">
            <a:avLst/>
          </a:prstGeom>
        </p:spPr>
      </p:pic>
      <p:pic>
        <p:nvPicPr>
          <p:cNvPr id="12" name="Slika 11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0722449" y="6392406"/>
            <a:ext cx="841321" cy="329213"/>
          </a:xfrm>
          <a:prstGeom prst="rect">
            <a:avLst/>
          </a:prstGeom>
        </p:spPr>
      </p:pic>
      <p:pic>
        <p:nvPicPr>
          <p:cNvPr id="10" name="Slika 7">
            <a:extLst>
              <a:ext uri="{FF2B5EF4-FFF2-40B4-BE49-F238E27FC236}">
                <a16:creationId xmlns:a16="http://schemas.microsoft.com/office/drawing/2014/main" id="{CD4122DE-8716-4EEC-B7B0-E686C50281C8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959" y="6368020"/>
            <a:ext cx="2257425" cy="533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712926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Slika 5"/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4000"/>
                    </a14:imgEffect>
                    <a14:imgEffect>
                      <a14:brightnessContrast bright="3000" contrast="7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6907" r="6017" b="4399"/>
          <a:stretch/>
        </p:blipFill>
        <p:spPr>
          <a:xfrm>
            <a:off x="4228029" y="659488"/>
            <a:ext cx="3670758" cy="2598102"/>
          </a:xfrm>
          <a:prstGeom prst="rect">
            <a:avLst/>
          </a:prstGeom>
        </p:spPr>
      </p:pic>
      <p:pic>
        <p:nvPicPr>
          <p:cNvPr id="7" name="Slika 6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09" t="6839" r="4740" b="8546"/>
          <a:stretch/>
        </p:blipFill>
        <p:spPr>
          <a:xfrm>
            <a:off x="4228029" y="3403281"/>
            <a:ext cx="3670232" cy="2598102"/>
          </a:xfrm>
          <a:prstGeom prst="rect">
            <a:avLst/>
          </a:prstGeom>
        </p:spPr>
      </p:pic>
      <p:pic>
        <p:nvPicPr>
          <p:cNvPr id="8" name="Slika 7"/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14000"/>
                    </a14:imgEffect>
                    <a14:imgEffect>
                      <a14:brightnessContrast contrast="1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7472" y="659488"/>
            <a:ext cx="3464136" cy="2598102"/>
          </a:xfrm>
          <a:prstGeom prst="rect">
            <a:avLst/>
          </a:prstGeom>
        </p:spPr>
      </p:pic>
      <p:pic>
        <p:nvPicPr>
          <p:cNvPr id="9" name="Slika 8"/>
          <p:cNvPicPr>
            <a:picLocks noChangeAspect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harpenSoften amount="6000"/>
                    </a14:imgEffect>
                    <a14:imgEffect>
                      <a14:brightnessContrast contrast="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7472" y="3403281"/>
            <a:ext cx="3464136" cy="2598102"/>
          </a:xfrm>
          <a:prstGeom prst="rect">
            <a:avLst/>
          </a:prstGeom>
        </p:spPr>
      </p:pic>
      <p:sp>
        <p:nvSpPr>
          <p:cNvPr id="11" name="PoljeZBesedilom 10"/>
          <p:cNvSpPr txBox="1"/>
          <p:nvPr/>
        </p:nvSpPr>
        <p:spPr>
          <a:xfrm>
            <a:off x="8285915" y="2241927"/>
            <a:ext cx="3397123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sl-SI" sz="1400" dirty="0">
                <a:latin typeface="Franklin Gothic Book" panose="020B0503020102020204" pitchFamily="34" charset="0"/>
              </a:rPr>
              <a:t>Ko je bila Svetla stara 6 let, </a:t>
            </a:r>
          </a:p>
          <a:p>
            <a:pPr>
              <a:lnSpc>
                <a:spcPct val="150000"/>
              </a:lnSpc>
            </a:pPr>
            <a:r>
              <a:rPr lang="sl-SI" sz="1400" dirty="0">
                <a:latin typeface="Franklin Gothic Book" panose="020B0503020102020204" pitchFamily="34" charset="0"/>
              </a:rPr>
              <a:t>je slišala zgodbo o slončku, </a:t>
            </a:r>
          </a:p>
          <a:p>
            <a:pPr>
              <a:lnSpc>
                <a:spcPct val="150000"/>
              </a:lnSpc>
            </a:pPr>
            <a:r>
              <a:rPr lang="sl-SI" sz="1400" dirty="0">
                <a:latin typeface="Franklin Gothic Book" panose="020B0503020102020204" pitchFamily="34" charset="0"/>
              </a:rPr>
              <a:t>ki je umrl. Zgodba jo je zelo pretresla </a:t>
            </a:r>
          </a:p>
          <a:p>
            <a:pPr>
              <a:lnSpc>
                <a:spcPct val="150000"/>
              </a:lnSpc>
            </a:pPr>
            <a:r>
              <a:rPr lang="sl-SI" sz="1400" dirty="0">
                <a:latin typeface="Franklin Gothic Book" panose="020B0503020102020204" pitchFamily="34" charset="0"/>
              </a:rPr>
              <a:t>in kar naprej je mislila nanjo. </a:t>
            </a:r>
          </a:p>
          <a:p>
            <a:pPr>
              <a:lnSpc>
                <a:spcPct val="150000"/>
              </a:lnSpc>
            </a:pPr>
            <a:r>
              <a:rPr lang="sl-SI" sz="1400" dirty="0">
                <a:latin typeface="Franklin Gothic Book" panose="020B0503020102020204" pitchFamily="34" charset="0"/>
              </a:rPr>
              <a:t>Končno se je odločila, </a:t>
            </a:r>
          </a:p>
          <a:p>
            <a:pPr>
              <a:lnSpc>
                <a:spcPct val="150000"/>
              </a:lnSpc>
            </a:pPr>
            <a:r>
              <a:rPr lang="sl-SI" sz="1400" dirty="0">
                <a:latin typeface="Franklin Gothic Book" panose="020B0503020102020204" pitchFamily="34" charset="0"/>
              </a:rPr>
              <a:t>da jo zapiše in ilustrira.  </a:t>
            </a:r>
            <a:endParaRPr lang="en-GB" sz="1400" dirty="0">
              <a:latin typeface="Franklin Gothic Book" panose="020B0503020102020204" pitchFamily="34" charset="0"/>
            </a:endParaRPr>
          </a:p>
        </p:txBody>
      </p:sp>
      <p:pic>
        <p:nvPicPr>
          <p:cNvPr id="12" name="Slika 11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427341" y="4379261"/>
            <a:ext cx="2666196" cy="1697469"/>
          </a:xfrm>
          <a:prstGeom prst="rect">
            <a:avLst/>
          </a:prstGeom>
        </p:spPr>
      </p:pic>
      <p:pic>
        <p:nvPicPr>
          <p:cNvPr id="14" name="Slika 13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27472" y="6368020"/>
            <a:ext cx="1585097" cy="353599"/>
          </a:xfrm>
          <a:prstGeom prst="rect">
            <a:avLst/>
          </a:prstGeom>
        </p:spPr>
      </p:pic>
      <p:pic>
        <p:nvPicPr>
          <p:cNvPr id="15" name="Slika 14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0722449" y="6392406"/>
            <a:ext cx="841321" cy="329213"/>
          </a:xfrm>
          <a:prstGeom prst="rect">
            <a:avLst/>
          </a:prstGeom>
        </p:spPr>
      </p:pic>
      <p:pic>
        <p:nvPicPr>
          <p:cNvPr id="10" name="Slika 7">
            <a:extLst>
              <a:ext uri="{FF2B5EF4-FFF2-40B4-BE49-F238E27FC236}">
                <a16:creationId xmlns:a16="http://schemas.microsoft.com/office/drawing/2014/main" id="{2789B4CB-6790-4C14-9615-2B8E46E4DAD8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959" y="6368020"/>
            <a:ext cx="2257425" cy="533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20737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oljeZBesedilom 4"/>
          <p:cNvSpPr txBox="1"/>
          <p:nvPr/>
        </p:nvSpPr>
        <p:spPr>
          <a:xfrm>
            <a:off x="527472" y="555645"/>
            <a:ext cx="11036297" cy="59554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sl-SI" sz="1400" b="1" dirty="0">
                <a:latin typeface="Franklin Gothic No. 2" panose="02000503060000020004" pitchFamily="50" charset="0"/>
              </a:rPr>
              <a:t>POSTANI ILUSTRATOR, ILUSTRATORKA!</a:t>
            </a:r>
          </a:p>
          <a:p>
            <a:pPr>
              <a:lnSpc>
                <a:spcPct val="150000"/>
              </a:lnSpc>
            </a:pPr>
            <a:r>
              <a:rPr lang="sl-SI" sz="1400" dirty="0">
                <a:latin typeface="Franklin Gothic Book" panose="020B0503020102020204" pitchFamily="34" charset="0"/>
              </a:rPr>
              <a:t>Ali veš kako poteka ustvarjanje ilustracij? Najprej je pomembno, da se ilustrator dobro seznani z zgodbo, ki jo bo ilustriral/a. Prepričana sem, da zgodbo prebere večkrat, o njej razmišlja, morda se o njej s kom pogovarja … </a:t>
            </a:r>
          </a:p>
          <a:p>
            <a:pPr>
              <a:lnSpc>
                <a:spcPct val="150000"/>
              </a:lnSpc>
            </a:pPr>
            <a:endParaRPr lang="sl-SI" sz="1400" dirty="0">
              <a:latin typeface="Franklin Gothic Book" panose="020B0503020102020204" pitchFamily="34" charset="0"/>
            </a:endParaRPr>
          </a:p>
          <a:p>
            <a:pPr algn="ctr">
              <a:lnSpc>
                <a:spcPct val="150000"/>
              </a:lnSpc>
            </a:pPr>
            <a:r>
              <a:rPr lang="sl-SI" sz="1400" dirty="0">
                <a:latin typeface="Franklin Gothic Book" panose="020B0503020102020204" pitchFamily="34" charset="0"/>
              </a:rPr>
              <a:t>Knjižničarji iz Mariborske knjižnice so</a:t>
            </a:r>
            <a:r>
              <a:rPr lang="en-US" sz="1400" dirty="0">
                <a:latin typeface="Franklin Gothic Book" panose="020B0503020102020204" pitchFamily="34" charset="0"/>
              </a:rPr>
              <a:t> </a:t>
            </a:r>
            <a:r>
              <a:rPr lang="sl-SI" sz="1200" dirty="0">
                <a:effectLst/>
                <a:latin typeface="Franklin Gothic Book" panose="020B0503020102020204" pitchFamily="34" charset="0"/>
                <a:ea typeface="Calibri" panose="020F0502020204030204" pitchFamily="34" charset="0"/>
              </a:rPr>
              <a:t>v </a:t>
            </a:r>
            <a:r>
              <a:rPr lang="sl-SI" sz="1400" dirty="0">
                <a:latin typeface="Franklin Gothic Book" panose="020B0503020102020204" pitchFamily="34" charset="0"/>
              </a:rPr>
              <a:t>sodelovanju z RTV Slovenija</a:t>
            </a:r>
            <a:r>
              <a:rPr lang="en-US" sz="1400" dirty="0">
                <a:latin typeface="Franklin Gothic Book" panose="020B0503020102020204" pitchFamily="34" charset="0"/>
              </a:rPr>
              <a:t>, </a:t>
            </a:r>
            <a:r>
              <a:rPr lang="sl-SI" sz="1400" dirty="0">
                <a:latin typeface="Franklin Gothic Book" panose="020B0503020102020204" pitchFamily="34" charset="0"/>
              </a:rPr>
              <a:t>Radiem Maribor pripravili zvočne posnetke pravljic. </a:t>
            </a:r>
            <a:endParaRPr lang="en-US" sz="1400" dirty="0">
              <a:latin typeface="Franklin Gothic Book" panose="020B0503020102020204" pitchFamily="34" charset="0"/>
            </a:endParaRPr>
          </a:p>
          <a:p>
            <a:pPr algn="ctr">
              <a:lnSpc>
                <a:spcPct val="150000"/>
              </a:lnSpc>
            </a:pPr>
            <a:r>
              <a:rPr lang="sl-SI" sz="1400" dirty="0">
                <a:latin typeface="Franklin Gothic Book" panose="020B0503020102020204" pitchFamily="34" charset="0"/>
              </a:rPr>
              <a:t>Prisluhni jim! Prisluhni jim večkrat!</a:t>
            </a:r>
          </a:p>
          <a:p>
            <a:pPr algn="ctr">
              <a:lnSpc>
                <a:spcPct val="150000"/>
              </a:lnSpc>
            </a:pPr>
            <a:r>
              <a:rPr lang="sl-SI" sz="1400" b="1" u="sng" dirty="0">
                <a:latin typeface="Franklin Gothic Book" panose="020B0503020102020204" pitchFamily="34" charset="0"/>
                <a:hlinkClick r:id="rId2"/>
              </a:rPr>
              <a:t>O treh lovcih</a:t>
            </a:r>
            <a:r>
              <a:rPr lang="sl-SI" sz="1400" b="1" dirty="0">
                <a:latin typeface="Franklin Gothic Book" panose="020B0503020102020204" pitchFamily="34" charset="0"/>
                <a:hlinkClick r:id="rId2"/>
              </a:rPr>
              <a:t>, </a:t>
            </a:r>
            <a:r>
              <a:rPr lang="sl-SI" sz="1400" dirty="0">
                <a:latin typeface="Franklin Gothic Book" panose="020B0503020102020204" pitchFamily="34" charset="0"/>
              </a:rPr>
              <a:t>francoska ljudska pravljica. Pripoveduje </a:t>
            </a:r>
            <a:r>
              <a:rPr lang="sl-SI" sz="1400" dirty="0" err="1">
                <a:latin typeface="Franklin Gothic Book" panose="020B0503020102020204" pitchFamily="34" charset="0"/>
              </a:rPr>
              <a:t>Agica</a:t>
            </a:r>
            <a:r>
              <a:rPr lang="sl-SI" sz="1400" dirty="0">
                <a:latin typeface="Franklin Gothic Book" panose="020B0503020102020204" pitchFamily="34" charset="0"/>
              </a:rPr>
              <a:t> Kovše</a:t>
            </a:r>
          </a:p>
          <a:p>
            <a:pPr algn="ctr">
              <a:lnSpc>
                <a:spcPct val="150000"/>
              </a:lnSpc>
            </a:pPr>
            <a:r>
              <a:rPr lang="sl-SI" sz="1400" b="1" u="sng" dirty="0">
                <a:latin typeface="Franklin Gothic Book" panose="020B0503020102020204" pitchFamily="34" charset="0"/>
                <a:hlinkClick r:id="rId3"/>
              </a:rPr>
              <a:t>O miški, ki si je trebušček raztrgala</a:t>
            </a:r>
            <a:r>
              <a:rPr lang="sl-SI" sz="1400" b="1" dirty="0">
                <a:latin typeface="Franklin Gothic Book" panose="020B0503020102020204" pitchFamily="34" charset="0"/>
              </a:rPr>
              <a:t>, </a:t>
            </a:r>
            <a:r>
              <a:rPr lang="sl-SI" sz="1400" dirty="0">
                <a:latin typeface="Franklin Gothic Book" panose="020B0503020102020204" pitchFamily="34" charset="0"/>
              </a:rPr>
              <a:t>koroška ljudska pripovedka</a:t>
            </a:r>
            <a:r>
              <a:rPr lang="sl-SI" sz="1400" b="1" dirty="0">
                <a:latin typeface="Franklin Gothic Book" panose="020B0503020102020204" pitchFamily="34" charset="0"/>
              </a:rPr>
              <a:t>.</a:t>
            </a:r>
            <a:r>
              <a:rPr lang="sl-SI" sz="1400" dirty="0">
                <a:latin typeface="Franklin Gothic Book" panose="020B0503020102020204" pitchFamily="34" charset="0"/>
              </a:rPr>
              <a:t> Pripoveduje Robert Kereži</a:t>
            </a:r>
          </a:p>
          <a:p>
            <a:pPr algn="ctr">
              <a:lnSpc>
                <a:spcPct val="150000"/>
              </a:lnSpc>
            </a:pPr>
            <a:r>
              <a:rPr lang="sl-SI" sz="1400" b="1" u="sng" dirty="0">
                <a:latin typeface="Franklin Gothic Book" panose="020B0503020102020204" pitchFamily="34" charset="0"/>
                <a:hlinkClick r:id="rId4"/>
              </a:rPr>
              <a:t>Rumena štorklja,</a:t>
            </a:r>
            <a:r>
              <a:rPr lang="sl-SI" sz="1400" dirty="0">
                <a:latin typeface="Franklin Gothic Book" panose="020B0503020102020204" pitchFamily="34" charset="0"/>
              </a:rPr>
              <a:t> kitajska pravljica. Pripoveduje Suzana Slavič</a:t>
            </a:r>
          </a:p>
          <a:p>
            <a:pPr algn="ctr">
              <a:lnSpc>
                <a:spcPct val="150000"/>
              </a:lnSpc>
            </a:pPr>
            <a:endParaRPr lang="sl-SI" sz="1400" dirty="0">
              <a:latin typeface="Franklin Gothic Book" panose="020B0503020102020204" pitchFamily="34" charset="0"/>
            </a:endParaRPr>
          </a:p>
          <a:p>
            <a:pPr>
              <a:lnSpc>
                <a:spcPct val="150000"/>
              </a:lnSpc>
            </a:pPr>
            <a:r>
              <a:rPr lang="sl-SI" sz="1400" dirty="0">
                <a:latin typeface="Franklin Gothic Book" panose="020B0503020102020204" pitchFamily="34" charset="0"/>
              </a:rPr>
              <a:t>Kje se pravljice dogajajo? Kdo nastopa v njih? Kaj junaki počnejo? Kakšni so? Uporabljajo kakšne predmete?</a:t>
            </a:r>
          </a:p>
          <a:p>
            <a:pPr>
              <a:lnSpc>
                <a:spcPct val="150000"/>
              </a:lnSpc>
            </a:pPr>
            <a:endParaRPr lang="sl-SI" sz="1400" dirty="0">
              <a:latin typeface="Franklin Gothic Book" panose="020B0503020102020204" pitchFamily="34" charset="0"/>
            </a:endParaRPr>
          </a:p>
          <a:p>
            <a:pPr>
              <a:lnSpc>
                <a:spcPct val="150000"/>
              </a:lnSpc>
            </a:pPr>
            <a:r>
              <a:rPr lang="sl-SI" sz="1400" b="1" dirty="0">
                <a:latin typeface="Franklin Gothic Book" panose="020B0503020102020204" pitchFamily="34" charset="0"/>
              </a:rPr>
              <a:t>Ustvari ilustracije za pravljico, ki te je najbolj pritegnila. </a:t>
            </a:r>
          </a:p>
          <a:p>
            <a:pPr>
              <a:lnSpc>
                <a:spcPct val="150000"/>
              </a:lnSpc>
            </a:pPr>
            <a:r>
              <a:rPr lang="sl-SI" sz="1400" b="1" dirty="0">
                <a:latin typeface="Franklin Gothic Book" panose="020B0503020102020204" pitchFamily="34" charset="0"/>
              </a:rPr>
              <a:t>Uporabi svojo najljubšo likovno tehniko! </a:t>
            </a:r>
          </a:p>
          <a:p>
            <a:pPr>
              <a:lnSpc>
                <a:spcPct val="150000"/>
              </a:lnSpc>
            </a:pPr>
            <a:r>
              <a:rPr lang="sl-SI" sz="1400" b="1" dirty="0">
                <a:latin typeface="Franklin Gothic Book" panose="020B0503020102020204" pitchFamily="34" charset="0"/>
              </a:rPr>
              <a:t>Lahko rišeš s svinčnikom ali flomastrom, lahko pa slikaš z vodenimi ali tempera barvami. </a:t>
            </a:r>
          </a:p>
          <a:p>
            <a:pPr>
              <a:lnSpc>
                <a:spcPct val="150000"/>
              </a:lnSpc>
            </a:pPr>
            <a:endParaRPr lang="sl-SI" sz="1600" dirty="0">
              <a:latin typeface="Franklin Gothic Book" panose="020B0503020102020204" pitchFamily="34" charset="0"/>
            </a:endParaRPr>
          </a:p>
          <a:p>
            <a:endParaRPr lang="sl-SI" dirty="0">
              <a:latin typeface="Franklin Gothic Book" panose="020B0503020102020204" pitchFamily="34" charset="0"/>
            </a:endParaRPr>
          </a:p>
          <a:p>
            <a:endParaRPr lang="en-GB" dirty="0">
              <a:latin typeface="Franklin Gothic Book" panose="020B0503020102020204" pitchFamily="34" charset="0"/>
            </a:endParaRPr>
          </a:p>
        </p:txBody>
      </p:sp>
      <p:pic>
        <p:nvPicPr>
          <p:cNvPr id="6" name="Slika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27472" y="6368020"/>
            <a:ext cx="1585097" cy="353599"/>
          </a:xfrm>
          <a:prstGeom prst="rect">
            <a:avLst/>
          </a:prstGeom>
        </p:spPr>
      </p:pic>
      <p:pic>
        <p:nvPicPr>
          <p:cNvPr id="7" name="Slika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722449" y="6392406"/>
            <a:ext cx="841321" cy="329213"/>
          </a:xfrm>
          <a:prstGeom prst="rect">
            <a:avLst/>
          </a:prstGeom>
        </p:spPr>
      </p:pic>
      <p:sp>
        <p:nvSpPr>
          <p:cNvPr id="8" name="PoljeZBesedilom 7">
            <a:extLst>
              <a:ext uri="{FF2B5EF4-FFF2-40B4-BE49-F238E27FC236}">
                <a16:creationId xmlns:a16="http://schemas.microsoft.com/office/drawing/2014/main" id="{FE576EBF-C6A6-405E-A589-7DFAD54E8A97}"/>
              </a:ext>
            </a:extLst>
          </p:cNvPr>
          <p:cNvSpPr txBox="1"/>
          <p:nvPr/>
        </p:nvSpPr>
        <p:spPr>
          <a:xfrm>
            <a:off x="537900" y="5356959"/>
            <a:ext cx="11025869" cy="738664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sl-SI" sz="1400" b="1" dirty="0">
                <a:solidFill>
                  <a:schemeClr val="bg1"/>
                </a:solidFill>
                <a:latin typeface="Franklin Gothic No. 2" panose="02000503060000020004" pitchFamily="50" charset="0"/>
              </a:rPr>
              <a:t>USTVARI IZDELEK, NA KATEREGA BOŠ PONOSEN/A! </a:t>
            </a:r>
          </a:p>
          <a:p>
            <a:pPr>
              <a:lnSpc>
                <a:spcPct val="150000"/>
              </a:lnSpc>
            </a:pPr>
            <a:r>
              <a:rPr lang="sl-SI" sz="1400" dirty="0">
                <a:solidFill>
                  <a:schemeClr val="bg1"/>
                </a:solidFill>
              </a:rPr>
              <a:t>Fotografije ilustracij nam lahko pošlješ na naslov </a:t>
            </a:r>
            <a:r>
              <a:rPr lang="sl-SI" sz="1400" dirty="0">
                <a:solidFill>
                  <a:schemeClr val="bg1"/>
                </a:solidFill>
                <a:hlinkClick r:id="rId7"/>
              </a:rPr>
              <a:t>info@ugm.si</a:t>
            </a:r>
            <a:r>
              <a:rPr lang="sl-SI" sz="1400" dirty="0">
                <a:solidFill>
                  <a:schemeClr val="bg1"/>
                </a:solidFill>
              </a:rPr>
              <a:t>. Objavili jo bomo na naši spletni strani in v našem foto arhivu na portalu </a:t>
            </a:r>
            <a:r>
              <a:rPr lang="sl-SI" sz="1400" dirty="0" err="1">
                <a:solidFill>
                  <a:schemeClr val="bg1"/>
                </a:solidFill>
              </a:rPr>
              <a:t>Flickr</a:t>
            </a:r>
            <a:r>
              <a:rPr lang="sl-SI" sz="1400" dirty="0">
                <a:solidFill>
                  <a:schemeClr val="bg1"/>
                </a:solidFill>
              </a:rPr>
              <a:t>. </a:t>
            </a:r>
          </a:p>
        </p:txBody>
      </p:sp>
      <p:pic>
        <p:nvPicPr>
          <p:cNvPr id="9" name="Slika 8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880455" y="3931744"/>
            <a:ext cx="2525594" cy="1567712"/>
          </a:xfrm>
          <a:prstGeom prst="rect">
            <a:avLst/>
          </a:prstGeom>
        </p:spPr>
      </p:pic>
      <p:pic>
        <p:nvPicPr>
          <p:cNvPr id="10" name="Slika 9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4085" y="2209800"/>
            <a:ext cx="1408552" cy="971901"/>
          </a:xfrm>
          <a:prstGeom prst="rect">
            <a:avLst/>
          </a:prstGeom>
        </p:spPr>
      </p:pic>
      <p:pic>
        <p:nvPicPr>
          <p:cNvPr id="11" name="Slika 7">
            <a:extLst>
              <a:ext uri="{FF2B5EF4-FFF2-40B4-BE49-F238E27FC236}">
                <a16:creationId xmlns:a16="http://schemas.microsoft.com/office/drawing/2014/main" id="{6A081926-E4B9-4C44-B579-0A55DDEB39DC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959" y="6368020"/>
            <a:ext cx="2257425" cy="533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037832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Slika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50022" y="1794368"/>
            <a:ext cx="7891956" cy="3269264"/>
          </a:xfrm>
          <a:prstGeom prst="rect">
            <a:avLst/>
          </a:prstGeom>
        </p:spPr>
      </p:pic>
      <p:sp>
        <p:nvSpPr>
          <p:cNvPr id="8" name="PoljeZBesedilom 7"/>
          <p:cNvSpPr txBox="1"/>
          <p:nvPr/>
        </p:nvSpPr>
        <p:spPr>
          <a:xfrm>
            <a:off x="5300132" y="770387"/>
            <a:ext cx="6719359" cy="53245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2000" dirty="0">
                <a:latin typeface="Franklin Gothic Book" panose="020B0503020102020204" pitchFamily="34" charset="0"/>
              </a:rPr>
              <a:t>Učni list Huda mravljica na obisku – </a:t>
            </a:r>
          </a:p>
          <a:p>
            <a:r>
              <a:rPr lang="sl-SI" sz="2000" dirty="0">
                <a:latin typeface="Franklin Gothic Book" panose="020B0503020102020204" pitchFamily="34" charset="0"/>
              </a:rPr>
              <a:t>Ilustracije iz Zbirke UGM + Pravljice iz Mariborske knjižnice </a:t>
            </a:r>
          </a:p>
          <a:p>
            <a:r>
              <a:rPr lang="sl-SI" sz="2000" dirty="0">
                <a:latin typeface="Franklin Gothic Book" panose="020B0503020102020204" pitchFamily="34" charset="0"/>
              </a:rPr>
              <a:t>je nastal v sodelovanju z Mariborsko knjižnico.</a:t>
            </a:r>
          </a:p>
          <a:p>
            <a:endParaRPr lang="sl-SI" sz="2000" dirty="0">
              <a:latin typeface="Franklin Gothic Book" panose="020B0503020102020204" pitchFamily="34" charset="0"/>
            </a:endParaRPr>
          </a:p>
          <a:p>
            <a:r>
              <a:rPr lang="sl-SI" sz="2000" dirty="0">
                <a:latin typeface="Franklin Gothic Book" panose="020B0503020102020204" pitchFamily="34" charset="0"/>
              </a:rPr>
              <a:t>Naloge je pripravila muzejska svetovalka Brigita Strnad. </a:t>
            </a:r>
          </a:p>
          <a:p>
            <a:r>
              <a:rPr lang="sl-SI" sz="2000" dirty="0">
                <a:latin typeface="Franklin Gothic Book" panose="020B0503020102020204" pitchFamily="34" charset="0"/>
              </a:rPr>
              <a:t>Izbor pravljic je pripravila Maja Logar.  </a:t>
            </a:r>
          </a:p>
          <a:p>
            <a:r>
              <a:rPr lang="sl-SI" sz="2000" dirty="0">
                <a:latin typeface="Franklin Gothic Book" panose="020B0503020102020204" pitchFamily="34" charset="0"/>
              </a:rPr>
              <a:t>Avtor podobe Hude mravljice je Nenad </a:t>
            </a:r>
            <a:r>
              <a:rPr lang="sl-SI" sz="2000" dirty="0" err="1">
                <a:latin typeface="Franklin Gothic Book" panose="020B0503020102020204" pitchFamily="34" charset="0"/>
              </a:rPr>
              <a:t>Cizl</a:t>
            </a:r>
            <a:r>
              <a:rPr lang="sl-SI" sz="2000" dirty="0">
                <a:latin typeface="Franklin Gothic Book" panose="020B0503020102020204" pitchFamily="34" charset="0"/>
              </a:rPr>
              <a:t>. </a:t>
            </a:r>
          </a:p>
          <a:p>
            <a:r>
              <a:rPr lang="sl-SI" sz="2000" dirty="0">
                <a:latin typeface="Franklin Gothic Book" panose="020B0503020102020204" pitchFamily="34" charset="0"/>
              </a:rPr>
              <a:t>Avtorji nekaterih fotografij na učnem listu so: </a:t>
            </a:r>
          </a:p>
          <a:p>
            <a:r>
              <a:rPr lang="sl-SI" sz="2000" dirty="0">
                <a:latin typeface="Franklin Gothic Book" panose="020B0503020102020204" pitchFamily="34" charset="0"/>
              </a:rPr>
              <a:t>Damjan Švarc , Ivan Leskovšek, Mojca Štuhec, Anja Vrečko.</a:t>
            </a:r>
          </a:p>
          <a:p>
            <a:endParaRPr lang="sl-SI" sz="2000" dirty="0">
              <a:latin typeface="Franklin Gothic Book" panose="020B0503020102020204" pitchFamily="34" charset="0"/>
            </a:endParaRPr>
          </a:p>
          <a:p>
            <a:pPr lvl="0"/>
            <a:r>
              <a:rPr lang="pl-PL" sz="2000" dirty="0">
                <a:solidFill>
                  <a:prstClr val="black"/>
                </a:solidFill>
              </a:rPr>
              <a:t>Raziskujte Zbirko UGM na spletu: </a:t>
            </a:r>
          </a:p>
          <a:p>
            <a:pPr lvl="0"/>
            <a:r>
              <a:rPr lang="pl-PL" sz="2000" dirty="0">
                <a:solidFill>
                  <a:prstClr val="black"/>
                </a:solidFill>
              </a:rPr>
              <a:t>www.ugm.si/zbirka/ ali </a:t>
            </a:r>
            <a:r>
              <a:rPr lang="pl-PL" sz="2000" dirty="0">
                <a:solidFill>
                  <a:prstClr val="black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www.museums.si</a:t>
            </a:r>
            <a:endParaRPr lang="pl-PL" sz="2000" dirty="0">
              <a:solidFill>
                <a:prstClr val="black"/>
              </a:solidFill>
            </a:endParaRPr>
          </a:p>
          <a:p>
            <a:pPr lvl="0"/>
            <a:r>
              <a:rPr lang="sl-SI" sz="2000" dirty="0">
                <a:solidFill>
                  <a:prstClr val="black"/>
                </a:solidFill>
              </a:rPr>
              <a:t>Sledite nam lahko tudi na družabnih omrežjih </a:t>
            </a:r>
          </a:p>
          <a:p>
            <a:pPr lvl="0"/>
            <a:r>
              <a:rPr lang="sl-SI" sz="2000" dirty="0" err="1">
                <a:solidFill>
                  <a:prstClr val="black"/>
                </a:solidFill>
              </a:rPr>
              <a:t>Facebook</a:t>
            </a:r>
            <a:r>
              <a:rPr lang="sl-SI" sz="2000" dirty="0">
                <a:solidFill>
                  <a:prstClr val="black"/>
                </a:solidFill>
              </a:rPr>
              <a:t> in </a:t>
            </a:r>
            <a:r>
              <a:rPr lang="sl-SI" sz="2000" dirty="0" err="1">
                <a:solidFill>
                  <a:prstClr val="black"/>
                </a:solidFill>
              </a:rPr>
              <a:t>Instagram</a:t>
            </a:r>
            <a:r>
              <a:rPr lang="sl-SI" sz="2000" dirty="0">
                <a:solidFill>
                  <a:prstClr val="black"/>
                </a:solidFill>
              </a:rPr>
              <a:t>. </a:t>
            </a:r>
          </a:p>
          <a:p>
            <a:pPr lvl="0"/>
            <a:r>
              <a:rPr lang="sl-SI" sz="2000" dirty="0">
                <a:solidFill>
                  <a:prstClr val="black"/>
                </a:solidFill>
              </a:rPr>
              <a:t>Naročite se na naš tedenski </a:t>
            </a:r>
            <a:r>
              <a:rPr lang="sl-SI" sz="2000" dirty="0" err="1">
                <a:solidFill>
                  <a:prstClr val="black"/>
                </a:solidFill>
              </a:rPr>
              <a:t>novičnik</a:t>
            </a:r>
            <a:r>
              <a:rPr lang="sl-SI" sz="2000" dirty="0">
                <a:solidFill>
                  <a:prstClr val="black"/>
                </a:solidFill>
              </a:rPr>
              <a:t>: </a:t>
            </a:r>
          </a:p>
          <a:p>
            <a:pPr lvl="0"/>
            <a:r>
              <a:rPr lang="sl-SI" sz="2000" dirty="0" err="1">
                <a:solidFill>
                  <a:prstClr val="black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www.ugm.si/o</a:t>
            </a:r>
            <a:r>
              <a:rPr lang="sl-SI" sz="2000" dirty="0">
                <a:solidFill>
                  <a:prstClr val="black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-</a:t>
            </a:r>
            <a:r>
              <a:rPr lang="sl-SI" sz="2000" dirty="0" err="1">
                <a:solidFill>
                  <a:prstClr val="black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ugm</a:t>
            </a:r>
            <a:r>
              <a:rPr lang="sl-SI" sz="2000" dirty="0">
                <a:solidFill>
                  <a:prstClr val="black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/prijava-na-</a:t>
            </a:r>
            <a:r>
              <a:rPr lang="sl-SI" sz="2000" dirty="0" err="1">
                <a:solidFill>
                  <a:prstClr val="black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ugm</a:t>
            </a:r>
            <a:r>
              <a:rPr lang="sl-SI" sz="2000" dirty="0">
                <a:solidFill>
                  <a:prstClr val="black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-</a:t>
            </a:r>
            <a:r>
              <a:rPr lang="sl-SI" sz="2000" dirty="0" err="1">
                <a:solidFill>
                  <a:prstClr val="black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novicnik</a:t>
            </a:r>
            <a:r>
              <a:rPr lang="sl-SI" sz="2000" dirty="0">
                <a:solidFill>
                  <a:prstClr val="black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/</a:t>
            </a:r>
            <a:endParaRPr lang="sl-SI" sz="2000" dirty="0"/>
          </a:p>
          <a:p>
            <a:endParaRPr lang="sl-SI" sz="2000" dirty="0">
              <a:solidFill>
                <a:prstClr val="black"/>
              </a:solidFill>
              <a:latin typeface="Franklin Gothic Book" panose="020B0503020102020204" pitchFamily="34" charset="0"/>
            </a:endParaRPr>
          </a:p>
        </p:txBody>
      </p:sp>
      <p:sp>
        <p:nvSpPr>
          <p:cNvPr id="2" name="Označba mesta noge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 dirty="0"/>
          </a:p>
        </p:txBody>
      </p:sp>
      <p:pic>
        <p:nvPicPr>
          <p:cNvPr id="6" name="Slika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4971288" cy="6858000"/>
          </a:xfrm>
          <a:prstGeom prst="rect">
            <a:avLst/>
          </a:prstGeom>
        </p:spPr>
      </p:pic>
      <p:pic>
        <p:nvPicPr>
          <p:cNvPr id="3" name="Slika 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62066" y="6287419"/>
            <a:ext cx="2257425" cy="533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61186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ova tema">
  <a:themeElements>
    <a:clrScheme name="Pisarna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Pisarna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isarn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173</TotalTime>
  <Words>758</Words>
  <Application>Microsoft Office PowerPoint</Application>
  <PresentationFormat>Widescreen</PresentationFormat>
  <Paragraphs>81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5" baseType="lpstr">
      <vt:lpstr>Arial</vt:lpstr>
      <vt:lpstr>Calibri</vt:lpstr>
      <vt:lpstr>Calibri Light</vt:lpstr>
      <vt:lpstr>Franklin Gothic Book</vt:lpstr>
      <vt:lpstr>Franklin Gothic No. 2</vt:lpstr>
      <vt:lpstr>Officeova tema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PowerPointova predstavitev</dc:title>
  <dc:creator>Uporabnik</dc:creator>
  <cp:lastModifiedBy>Deja Bečaj</cp:lastModifiedBy>
  <cp:revision>20</cp:revision>
  <dcterms:created xsi:type="dcterms:W3CDTF">2021-01-28T08:35:21Z</dcterms:created>
  <dcterms:modified xsi:type="dcterms:W3CDTF">2021-02-05T08:07:50Z</dcterms:modified>
</cp:coreProperties>
</file>