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7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EC802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0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30884A02-2922-41C6-B28B-FCEE302887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64A1B2AC-0BB7-483B-A80D-76F8C1783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81B75A8B-AEFD-41E6-956D-52712C5A0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9FF4-1146-4E1A-8DE9-91002CD493E4}" type="datetimeFigureOut">
              <a:rPr lang="sl-SI" smtClean="0"/>
              <a:t>9.2.2021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D4422BD8-7B37-4967-B13E-023BAE4BA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A4FB6F9F-A817-42F5-AF60-9F6C0B440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FBF3-40B7-4B5A-9177-6C4651728F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5695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22275C2B-B598-431E-B105-8E9009EC0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="" xmlns:a16="http://schemas.microsoft.com/office/drawing/2014/main" id="{47907A84-59E5-4888-90CD-B76E00A650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4EF9DF0C-998A-4B58-BE95-F128BC009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9FF4-1146-4E1A-8DE9-91002CD493E4}" type="datetimeFigureOut">
              <a:rPr lang="sl-SI" smtClean="0"/>
              <a:t>9.2.2021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FD3812DE-4606-4929-A797-1AA789494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29649DA5-F9EF-4F74-A70F-158D96CFA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FBF3-40B7-4B5A-9177-6C4651728F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1602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="" xmlns:a16="http://schemas.microsoft.com/office/drawing/2014/main" id="{6B154572-F749-4A93-8CDB-5666983055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="" xmlns:a16="http://schemas.microsoft.com/office/drawing/2014/main" id="{00A926FE-FEF1-49BA-AD84-128D151AD3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26980790-F7C5-48F4-B596-38B0C7B0A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9FF4-1146-4E1A-8DE9-91002CD493E4}" type="datetimeFigureOut">
              <a:rPr lang="sl-SI" smtClean="0"/>
              <a:t>9.2.2021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BFC99696-C5EA-4B56-8A06-52F164193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3F5A4BA1-28A0-4869-8409-7E24EB43E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FBF3-40B7-4B5A-9177-6C4651728F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1624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0A90E314-D4A5-49D9-8D34-15C5A6210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D33A52BC-3D14-4A79-B93E-DD9EF4A79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F178A21B-D667-42E4-BFD7-2180C80EB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9FF4-1146-4E1A-8DE9-91002CD493E4}" type="datetimeFigureOut">
              <a:rPr lang="sl-SI" smtClean="0"/>
              <a:t>9.2.2021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97208531-AAB9-46B8-801F-C412660CC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1C77C9A9-E88A-49A2-90D3-9DB20A6C8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FBF3-40B7-4B5A-9177-6C4651728F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608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438966CC-645D-4537-A5C1-3DD89A039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="" xmlns:a16="http://schemas.microsoft.com/office/drawing/2014/main" id="{E6F928E1-DFF9-4066-99E9-9C287EF8A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D2BC7D17-39D9-44DF-BE22-4A78199CD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9FF4-1146-4E1A-8DE9-91002CD493E4}" type="datetimeFigureOut">
              <a:rPr lang="sl-SI" smtClean="0"/>
              <a:t>9.2.2021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B76EB8E9-0FEF-4F7B-B860-36BAD24FC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EB83D9C1-6E63-45E0-A02D-66DDC0D23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FBF3-40B7-4B5A-9177-6C4651728F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61198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4875225E-2D72-4257-85E6-C7FBDB0B4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7860E8C0-0A56-4049-8A24-40F01C013D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="" xmlns:a16="http://schemas.microsoft.com/office/drawing/2014/main" id="{661A91B7-DCEF-401D-A3D8-D55EFB786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="" xmlns:a16="http://schemas.microsoft.com/office/drawing/2014/main" id="{79BB3767-CF87-4439-A721-F69903D19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9FF4-1146-4E1A-8DE9-91002CD493E4}" type="datetimeFigureOut">
              <a:rPr lang="sl-SI" smtClean="0"/>
              <a:t>9.2.2021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="" xmlns:a16="http://schemas.microsoft.com/office/drawing/2014/main" id="{13A916ED-F448-4CAA-8E66-4F7FD5B3B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="" xmlns:a16="http://schemas.microsoft.com/office/drawing/2014/main" id="{09190F63-BB1F-45BD-B65F-AA96E2B22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FBF3-40B7-4B5A-9177-6C4651728F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72256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7332C90E-92A8-4F45-940A-D171B3DD7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="" xmlns:a16="http://schemas.microsoft.com/office/drawing/2014/main" id="{33358A4B-8270-41DA-8403-6611F1FDC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="" xmlns:a16="http://schemas.microsoft.com/office/drawing/2014/main" id="{C5ADA9F0-508D-442A-A2C3-BA73D2BD9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="" xmlns:a16="http://schemas.microsoft.com/office/drawing/2014/main" id="{7F1843AC-18A5-4DFC-B9A8-5BAB6F6620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="" xmlns:a16="http://schemas.microsoft.com/office/drawing/2014/main" id="{3B7EA7C2-751A-4ED2-8FD0-9B0051FAB4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="" xmlns:a16="http://schemas.microsoft.com/office/drawing/2014/main" id="{4B220BE8-94F1-44FB-A889-274463AA9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9FF4-1146-4E1A-8DE9-91002CD493E4}" type="datetimeFigureOut">
              <a:rPr lang="sl-SI" smtClean="0"/>
              <a:t>9.2.2021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="" xmlns:a16="http://schemas.microsoft.com/office/drawing/2014/main" id="{26769213-20FB-4679-BFC4-C4AAAE22A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="" xmlns:a16="http://schemas.microsoft.com/office/drawing/2014/main" id="{18997A99-8BDC-47F6-8090-5EABE107E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FBF3-40B7-4B5A-9177-6C4651728F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4759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0A47A6B-BD39-494B-8F26-C717F930C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="" xmlns:a16="http://schemas.microsoft.com/office/drawing/2014/main" id="{4696529C-ACB3-4E64-9BF0-F004A431F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9FF4-1146-4E1A-8DE9-91002CD493E4}" type="datetimeFigureOut">
              <a:rPr lang="sl-SI" smtClean="0"/>
              <a:t>9.2.2021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="" xmlns:a16="http://schemas.microsoft.com/office/drawing/2014/main" id="{B4A97B16-5F34-4797-98CB-C87E832CF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="" xmlns:a16="http://schemas.microsoft.com/office/drawing/2014/main" id="{C0D3944A-36B5-4C7E-84FF-6C536673B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FBF3-40B7-4B5A-9177-6C4651728F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8576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="" xmlns:a16="http://schemas.microsoft.com/office/drawing/2014/main" id="{AF9AE466-D699-474B-A243-E49ECBA16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9FF4-1146-4E1A-8DE9-91002CD493E4}" type="datetimeFigureOut">
              <a:rPr lang="sl-SI" smtClean="0"/>
              <a:t>9.2.2021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="" xmlns:a16="http://schemas.microsoft.com/office/drawing/2014/main" id="{3335705A-7D20-498A-B1CA-42BB3F56F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="" xmlns:a16="http://schemas.microsoft.com/office/drawing/2014/main" id="{809943E1-DA4B-4EFA-B3CA-5A74B3FFE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FBF3-40B7-4B5A-9177-6C4651728F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9234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07759C8-D041-4E4D-BFA4-5AFDECE40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A634E476-5654-4DFD-92BC-40B34713F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="" xmlns:a16="http://schemas.microsoft.com/office/drawing/2014/main" id="{EDA80217-F98C-4BD4-89DA-B65E6D81B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="" xmlns:a16="http://schemas.microsoft.com/office/drawing/2014/main" id="{2C4FB048-5438-4418-8705-25301A63E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9FF4-1146-4E1A-8DE9-91002CD493E4}" type="datetimeFigureOut">
              <a:rPr lang="sl-SI" smtClean="0"/>
              <a:t>9.2.2021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="" xmlns:a16="http://schemas.microsoft.com/office/drawing/2014/main" id="{16936EAD-3E64-4234-8A0D-72C5368B3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="" xmlns:a16="http://schemas.microsoft.com/office/drawing/2014/main" id="{70B6A4F7-AAB5-46A7-B3AB-677D9DF26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FBF3-40B7-4B5A-9177-6C4651728F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78341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76CEC65D-6D47-46DA-B920-6FA025DFA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="" xmlns:a16="http://schemas.microsoft.com/office/drawing/2014/main" id="{717E43C6-CBA1-4C4F-8E7B-5CD9157AED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="" xmlns:a16="http://schemas.microsoft.com/office/drawing/2014/main" id="{E44B9270-6488-4D09-9D11-70F937ED2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="" xmlns:a16="http://schemas.microsoft.com/office/drawing/2014/main" id="{04072D93-F784-420E-A796-734F9E669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9FF4-1146-4E1A-8DE9-91002CD493E4}" type="datetimeFigureOut">
              <a:rPr lang="sl-SI" smtClean="0"/>
              <a:t>9.2.2021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="" xmlns:a16="http://schemas.microsoft.com/office/drawing/2014/main" id="{3C603C15-D6C2-45F2-BDAA-41DCF0A9C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="" xmlns:a16="http://schemas.microsoft.com/office/drawing/2014/main" id="{F278A64D-23B7-4EF6-9049-0A8BC7B9E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FBF3-40B7-4B5A-9177-6C4651728F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5257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="" xmlns:a16="http://schemas.microsoft.com/office/drawing/2014/main" id="{CF67F667-C666-4A87-95DA-996A7D4F3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="" xmlns:a16="http://schemas.microsoft.com/office/drawing/2014/main" id="{30E2EC11-9225-4B6C-A515-1CAB91034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F7FA29AD-DB91-42F6-B938-6BFBA1EF0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C9FF4-1146-4E1A-8DE9-91002CD493E4}" type="datetimeFigureOut">
              <a:rPr lang="sl-SI" smtClean="0"/>
              <a:t>9.2.2021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FD4A7F9A-1575-498B-B39C-8744834D2A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7C3FAC0E-CBA9-498F-83B5-82173761A1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9FBF3-40B7-4B5A-9177-6C4651728F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436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info@ugm.si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gm.si/o-ugm/prijava-na-ugm-novicnik/" TargetMode="External"/><Relationship Id="rId5" Type="http://schemas.openxmlformats.org/officeDocument/2006/relationships/hyperlink" Target="http://www.museums.si/" TargetMode="External"/><Relationship Id="rId4" Type="http://schemas.openxmlformats.org/officeDocument/2006/relationships/hyperlink" Target="http://www.ugm.si/zbirk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hyperlink" Target="https://www.google.si/url?sa=i&amp;url=http://www.ugm.si/trgovina/izdelek/?tx_news_pi1%5bnews%5d=1744&amp;tx_news_pi1%5bcontroller%5d=News&amp;tx_news_pi1%5baction%5d=detail&amp;cHash=899d373054f35598a356cb0b828571f7&amp;psig=AOvVaw2L1dCglo-S_hUxJggPI17l&amp;ust=1612534839387000&amp;source=images&amp;cd=vfe&amp;ved=0CAIQjRxqFwoTCPiYxcO20O4CFQAAAAAdAAAAABAD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20640" cy="6858000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6145427" y="2030643"/>
            <a:ext cx="5577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>
                <a:latin typeface="Franklin Gothic Book" panose="020B0503020102020204" pitchFamily="34" charset="0"/>
              </a:rPr>
              <a:t>Huda mravljica na obisku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6096000" y="3058961"/>
            <a:ext cx="590955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>
                <a:latin typeface="Franklin Gothic No. 2" panose="02000503060000020004" pitchFamily="50" charset="0"/>
              </a:rPr>
              <a:t>HUDA MRAVLJICA IN HUDE MAŠKARE NA OBISKU</a:t>
            </a:r>
          </a:p>
          <a:p>
            <a:endParaRPr lang="sl-SI" sz="3200" b="1" dirty="0" smtClean="0">
              <a:latin typeface="Franklin Gothic No. 2" panose="02000503060000020004" pitchFamily="50" charset="0"/>
            </a:endParaRPr>
          </a:p>
          <a:p>
            <a:endParaRPr lang="sl-SI" sz="3200" dirty="0" smtClean="0">
              <a:latin typeface="Franklin Gothic No. 2" panose="02000503060000020004" pitchFamily="50" charset="0"/>
            </a:endParaRPr>
          </a:p>
          <a:p>
            <a:endParaRPr lang="sl-SI" sz="3200" dirty="0" smtClean="0">
              <a:latin typeface="Franklin Gothic No. 2" panose="02000503060000020004" pitchFamily="50" charset="0"/>
            </a:endParaRPr>
          </a:p>
          <a:p>
            <a:endParaRPr lang="sl-SI" sz="3200" dirty="0">
              <a:latin typeface="Franklin Gothic No. 2" panose="02000503060000020004" pitchFamily="50" charset="0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6145427" y="4320844"/>
            <a:ext cx="2947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3000" dirty="0" smtClean="0">
              <a:latin typeface="Franklin Gothic Book" panose="020B0503020102020204" pitchFamily="34" charset="0"/>
            </a:endParaRPr>
          </a:p>
          <a:p>
            <a:r>
              <a:rPr lang="sl-SI" sz="3000" dirty="0" smtClean="0">
                <a:latin typeface="Franklin Gothic Book" panose="020B0503020102020204" pitchFamily="34" charset="0"/>
              </a:rPr>
              <a:t>februar 2021</a:t>
            </a:r>
            <a:endParaRPr lang="sl-SI" sz="3000" dirty="0">
              <a:latin typeface="Franklin Gothic Book" panose="020B0503020102020204" pitchFamily="34" charset="0"/>
            </a:endParaRPr>
          </a:p>
        </p:txBody>
      </p:sp>
      <p:sp>
        <p:nvSpPr>
          <p:cNvPr id="2" name="Označba mesta noge 1">
            <a:extLst>
              <a:ext uri="{FF2B5EF4-FFF2-40B4-BE49-F238E27FC236}">
                <a16:creationId xmlns="" xmlns:a16="http://schemas.microsoft.com/office/drawing/2014/main" id="{7E757E52-682F-4020-8384-4456D0608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7888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jeZBesedilom 8">
            <a:extLst>
              <a:ext uri="{FF2B5EF4-FFF2-40B4-BE49-F238E27FC236}">
                <a16:creationId xmlns="" xmlns:a16="http://schemas.microsoft.com/office/drawing/2014/main" id="{89F97474-82DF-4277-BCF4-63806C5B7A8A}"/>
              </a:ext>
            </a:extLst>
          </p:cNvPr>
          <p:cNvSpPr txBox="1"/>
          <p:nvPr/>
        </p:nvSpPr>
        <p:spPr>
          <a:xfrm>
            <a:off x="476700" y="5958187"/>
            <a:ext cx="24465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900" dirty="0" err="1">
                <a:latin typeface="Franklin Gothic Book" panose="020B0503020102020204" pitchFamily="34" charset="0"/>
              </a:rPr>
              <a:t>Kosta</a:t>
            </a:r>
            <a:r>
              <a:rPr lang="sl-SI" sz="900" dirty="0">
                <a:latin typeface="Franklin Gothic Book" panose="020B0503020102020204" pitchFamily="34" charset="0"/>
              </a:rPr>
              <a:t> </a:t>
            </a:r>
            <a:r>
              <a:rPr lang="sl-SI" sz="900" dirty="0" err="1">
                <a:latin typeface="Franklin Gothic Book" panose="020B0503020102020204" pitchFamily="34" charset="0"/>
              </a:rPr>
              <a:t>Antonovski</a:t>
            </a:r>
            <a:r>
              <a:rPr lang="sl-SI" sz="900" dirty="0">
                <a:latin typeface="Franklin Gothic Book" panose="020B0503020102020204" pitchFamily="34" charset="0"/>
              </a:rPr>
              <a:t>, </a:t>
            </a:r>
            <a:r>
              <a:rPr lang="sl-SI" sz="900" i="1" dirty="0">
                <a:latin typeface="Franklin Gothic Book" panose="020B0503020102020204" pitchFamily="34" charset="0"/>
              </a:rPr>
              <a:t>Piskač</a:t>
            </a:r>
            <a:r>
              <a:rPr lang="sl-SI" sz="900" dirty="0">
                <a:latin typeface="Franklin Gothic Book" panose="020B0503020102020204" pitchFamily="34" charset="0"/>
              </a:rPr>
              <a:t>, 1961, olje na platnu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="" xmlns:a16="http://schemas.microsoft.com/office/drawing/2014/main" id="{5FDA72C1-AD86-46DC-B98E-43591E4AEF23}"/>
              </a:ext>
            </a:extLst>
          </p:cNvPr>
          <p:cNvSpPr txBox="1"/>
          <p:nvPr/>
        </p:nvSpPr>
        <p:spPr>
          <a:xfrm>
            <a:off x="4098743" y="435958"/>
            <a:ext cx="7942417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1600" b="1" dirty="0" smtClean="0">
                <a:latin typeface="Franklin Gothic No. 2" panose="02000503060000020004" pitchFamily="50" charset="0"/>
              </a:rPr>
              <a:t>NAREDI </a:t>
            </a:r>
            <a:r>
              <a:rPr lang="sl-SI" sz="1600" b="1" dirty="0">
                <a:latin typeface="Franklin Gothic No. 2" panose="02000503060000020004" pitchFamily="50" charset="0"/>
              </a:rPr>
              <a:t>SVOJ HUDI </a:t>
            </a:r>
            <a:r>
              <a:rPr lang="sl-SI" sz="1600" b="1" dirty="0" smtClean="0">
                <a:latin typeface="Franklin Gothic No. 2" panose="02000503060000020004" pitchFamily="50" charset="0"/>
              </a:rPr>
              <a:t>KOSTUM!</a:t>
            </a:r>
            <a:endParaRPr lang="sl-SI" sz="1600" b="1" dirty="0">
              <a:latin typeface="Franklin Gothic No. 2" panose="02000503060000020004" pitchFamily="50" charset="0"/>
            </a:endParaRPr>
          </a:p>
          <a:p>
            <a:pPr>
              <a:lnSpc>
                <a:spcPct val="150000"/>
              </a:lnSpc>
            </a:pPr>
            <a:r>
              <a:rPr lang="sl-SI" sz="1400" dirty="0" smtClean="0">
                <a:latin typeface="Franklin Gothic Book" panose="020B0503020102020204" pitchFamily="34" charset="0"/>
              </a:rPr>
              <a:t>Preveri </a:t>
            </a:r>
            <a:r>
              <a:rPr lang="sl-SI" sz="1400" dirty="0">
                <a:latin typeface="Franklin Gothic Book" panose="020B0503020102020204" pitchFamily="34" charset="0"/>
              </a:rPr>
              <a:t>rabljena oblačila v svoji, mamini, očetovi ali babičini omari. </a:t>
            </a:r>
            <a:endParaRPr lang="sl-SI" sz="1400" dirty="0" smtClean="0">
              <a:latin typeface="Franklin Gothic Book" panose="020B0503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sz="1400" dirty="0" smtClean="0">
                <a:latin typeface="Franklin Gothic Book" panose="020B0503020102020204" pitchFamily="34" charset="0"/>
              </a:rPr>
              <a:t>Zagotovo </a:t>
            </a:r>
            <a:r>
              <a:rPr lang="sl-SI" sz="1400" dirty="0">
                <a:latin typeface="Franklin Gothic Book" panose="020B0503020102020204" pitchFamily="34" charset="0"/>
              </a:rPr>
              <a:t>v njej najdeš kakšne zanimive kombinacije oblačil – </a:t>
            </a:r>
            <a:endParaRPr lang="sl-SI" sz="1400" dirty="0" smtClean="0">
              <a:latin typeface="Franklin Gothic Book" panose="020B0503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sz="1400" dirty="0" smtClean="0">
                <a:latin typeface="Franklin Gothic Book" panose="020B0503020102020204" pitchFamily="34" charset="0"/>
              </a:rPr>
              <a:t>po </a:t>
            </a:r>
            <a:r>
              <a:rPr lang="sl-SI" sz="1400" dirty="0">
                <a:latin typeface="Franklin Gothic Book" panose="020B0503020102020204" pitchFamily="34" charset="0"/>
              </a:rPr>
              <a:t>barvi, vzorcih ali velikosti</a:t>
            </a:r>
            <a:r>
              <a:rPr lang="sl-SI" sz="1400" dirty="0" smtClean="0">
                <a:latin typeface="Franklin Gothic Book" panose="020B05030201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sl-SI" sz="1400" dirty="0">
              <a:latin typeface="Franklin Gothic Book" panose="020B0503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sz="1400" dirty="0">
                <a:latin typeface="Franklin Gothic Book" panose="020B0503020102020204" pitchFamily="34" charset="0"/>
              </a:rPr>
              <a:t>Potrebuješ pokrivalo? </a:t>
            </a:r>
            <a:endParaRPr lang="sl-SI" sz="1400" dirty="0" smtClean="0">
              <a:latin typeface="Franklin Gothic Book" panose="020B0503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sz="1400" dirty="0" smtClean="0">
                <a:latin typeface="Franklin Gothic Book" panose="020B0503020102020204" pitchFamily="34" charset="0"/>
              </a:rPr>
              <a:t>Če </a:t>
            </a:r>
            <a:r>
              <a:rPr lang="sl-SI" sz="1400" dirty="0">
                <a:latin typeface="Franklin Gothic Book" panose="020B0503020102020204" pitchFamily="34" charset="0"/>
              </a:rPr>
              <a:t>ga ne najdeš v dedkovi omari, si ga izdelaj sam. </a:t>
            </a:r>
            <a:endParaRPr lang="sl-SI" sz="1400" dirty="0" smtClean="0">
              <a:latin typeface="Franklin Gothic Book" panose="020B0503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sz="1400" dirty="0" smtClean="0">
                <a:latin typeface="Franklin Gothic Book" panose="020B0503020102020204" pitchFamily="34" charset="0"/>
              </a:rPr>
              <a:t>Na </a:t>
            </a:r>
            <a:r>
              <a:rPr lang="sl-SI" sz="1400" dirty="0">
                <a:latin typeface="Franklin Gothic Book" panose="020B0503020102020204" pitchFamily="34" charset="0"/>
              </a:rPr>
              <a:t>spletu najdeš veliko navodil, kako se izdelajo različni klobuki. </a:t>
            </a:r>
            <a:endParaRPr lang="sl-SI" sz="1400" dirty="0" smtClean="0">
              <a:latin typeface="Franklin Gothic Book" panose="020B0503020102020204" pitchFamily="34" charset="0"/>
            </a:endParaRPr>
          </a:p>
          <a:p>
            <a:pPr>
              <a:lnSpc>
                <a:spcPct val="150000"/>
              </a:lnSpc>
            </a:pPr>
            <a:endParaRPr lang="sl-SI" sz="1400" dirty="0">
              <a:latin typeface="Franklin Gothic Book" panose="020B0503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sz="1400" dirty="0">
                <a:latin typeface="Franklin Gothic Book" panose="020B0503020102020204" pitchFamily="34" charset="0"/>
              </a:rPr>
              <a:t>Obraz si lahko poslikaš z maminimi ličili ali </a:t>
            </a:r>
            <a:endParaRPr lang="sl-SI" sz="1400" dirty="0" smtClean="0">
              <a:latin typeface="Franklin Gothic Book" panose="020B0503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sz="1400" dirty="0" smtClean="0">
                <a:latin typeface="Franklin Gothic Book" panose="020B0503020102020204" pitchFamily="34" charset="0"/>
              </a:rPr>
              <a:t>s </a:t>
            </a:r>
            <a:r>
              <a:rPr lang="sl-SI" sz="1400" dirty="0">
                <a:latin typeface="Franklin Gothic Book" panose="020B0503020102020204" pitchFamily="34" charset="0"/>
              </a:rPr>
              <a:t>posebej za ta namen kupljenimi barvami. </a:t>
            </a:r>
            <a:endParaRPr lang="sl-SI" sz="1400" dirty="0" smtClean="0">
              <a:latin typeface="Franklin Gothic Book" panose="020B0503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sz="1400" dirty="0" smtClean="0">
                <a:latin typeface="Franklin Gothic Book" panose="020B0503020102020204" pitchFamily="34" charset="0"/>
              </a:rPr>
              <a:t>Obvezno </a:t>
            </a:r>
            <a:r>
              <a:rPr lang="sl-SI" sz="1400" dirty="0">
                <a:latin typeface="Franklin Gothic Book" panose="020B0503020102020204" pitchFamily="34" charset="0"/>
              </a:rPr>
              <a:t>preberi navodila za uporabo! </a:t>
            </a:r>
          </a:p>
          <a:p>
            <a:pPr>
              <a:lnSpc>
                <a:spcPct val="150000"/>
              </a:lnSpc>
            </a:pPr>
            <a:endParaRPr lang="sl-SI" sz="1600" dirty="0">
              <a:latin typeface="Franklin Gothic Book" panose="020B0503020102020204" pitchFamily="34" charset="0"/>
            </a:endParaRPr>
          </a:p>
          <a:p>
            <a:endParaRPr lang="sl-SI" dirty="0">
              <a:latin typeface="Franklin Gothic Book" panose="020B0503020102020204" pitchFamily="34" charset="0"/>
            </a:endParaRPr>
          </a:p>
          <a:p>
            <a:r>
              <a:rPr lang="sl-SI" dirty="0">
                <a:latin typeface="Franklin Gothic Book" panose="020B0503020102020204" pitchFamily="34" charset="0"/>
              </a:rPr>
              <a:t> 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xmlns="" id="{FE576EBF-C6A6-405E-A589-7DFAD54E8A97}"/>
              </a:ext>
            </a:extLst>
          </p:cNvPr>
          <p:cNvSpPr txBox="1"/>
          <p:nvPr/>
        </p:nvSpPr>
        <p:spPr>
          <a:xfrm>
            <a:off x="4131402" y="4882397"/>
            <a:ext cx="7432368" cy="106182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1400" b="1" dirty="0" smtClean="0">
                <a:solidFill>
                  <a:schemeClr val="bg1"/>
                </a:solidFill>
                <a:latin typeface="Franklin Gothic No. 2" panose="02000503060000020004" pitchFamily="50" charset="0"/>
              </a:rPr>
              <a:t>NAREDI SI KOSTUM, V KATEREM BOŠ RES HUD/HUDA!</a:t>
            </a:r>
          </a:p>
          <a:p>
            <a:pPr>
              <a:lnSpc>
                <a:spcPct val="150000"/>
              </a:lnSpc>
            </a:pPr>
            <a:r>
              <a:rPr lang="sl-SI" sz="1400" smtClean="0">
                <a:solidFill>
                  <a:schemeClr val="bg1"/>
                </a:solidFill>
                <a:latin typeface="Franklin Gothic Book" panose="020B0503020102020204" pitchFamily="34" charset="0"/>
                <a:cs typeface="Lucida Sans Unicode" panose="020B0602030504020204" pitchFamily="34" charset="0"/>
              </a:rPr>
              <a:t>Fotografije </a:t>
            </a:r>
            <a:r>
              <a:rPr lang="sl-SI" sz="1400" smtClean="0">
                <a:solidFill>
                  <a:schemeClr val="bg1"/>
                </a:solidFill>
                <a:latin typeface="Franklin Gothic Book" panose="020B0503020102020204" pitchFamily="34" charset="0"/>
                <a:cs typeface="Lucida Sans Unicode" panose="020B0602030504020204" pitchFamily="34" charset="0"/>
              </a:rPr>
              <a:t>kostumov nam </a:t>
            </a:r>
            <a:r>
              <a:rPr lang="sl-SI" sz="1400" dirty="0">
                <a:solidFill>
                  <a:schemeClr val="bg1"/>
                </a:solidFill>
                <a:latin typeface="Franklin Gothic Book" panose="020B0503020102020204" pitchFamily="34" charset="0"/>
                <a:cs typeface="Lucida Sans Unicode" panose="020B0602030504020204" pitchFamily="34" charset="0"/>
              </a:rPr>
              <a:t>lahko pošlješ na </a:t>
            </a:r>
            <a:r>
              <a:rPr lang="sl-SI" sz="1400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Lucida Sans Unicode" panose="020B0602030504020204" pitchFamily="34" charset="0"/>
              </a:rPr>
              <a:t>naslov </a:t>
            </a:r>
            <a:r>
              <a:rPr lang="sl-SI" sz="1400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Lucida Sans Unicode" panose="020B0602030504020204" pitchFamily="34" charset="0"/>
                <a:hlinkClick r:id="rId2"/>
              </a:rPr>
              <a:t>info@ugm.si</a:t>
            </a:r>
            <a:r>
              <a:rPr lang="sl-SI" sz="1400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Lucida Sans Unicode" panose="020B060203050402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sl-SI" sz="1400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Lucida Sans Unicode" panose="020B0602030504020204" pitchFamily="34" charset="0"/>
              </a:rPr>
              <a:t>Objavili </a:t>
            </a:r>
            <a:r>
              <a:rPr lang="sl-SI" sz="1400" dirty="0">
                <a:solidFill>
                  <a:schemeClr val="bg1"/>
                </a:solidFill>
                <a:latin typeface="Franklin Gothic Book" panose="020B0503020102020204" pitchFamily="34" charset="0"/>
                <a:cs typeface="Lucida Sans Unicode" panose="020B0602030504020204" pitchFamily="34" charset="0"/>
              </a:rPr>
              <a:t>jo bomo na naši spletni </a:t>
            </a:r>
            <a:r>
              <a:rPr lang="sl-SI" sz="1400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Lucida Sans Unicode" panose="020B0602030504020204" pitchFamily="34" charset="0"/>
              </a:rPr>
              <a:t>strani in v našem foto arhivu na portalu </a:t>
            </a:r>
            <a:r>
              <a:rPr lang="sl-SI" sz="1400" dirty="0" err="1" smtClean="0">
                <a:solidFill>
                  <a:schemeClr val="bg1"/>
                </a:solidFill>
                <a:latin typeface="Franklin Gothic Book" panose="020B0503020102020204" pitchFamily="34" charset="0"/>
                <a:cs typeface="Lucida Sans Unicode" panose="020B0602030504020204" pitchFamily="34" charset="0"/>
              </a:rPr>
              <a:t>Flickr</a:t>
            </a:r>
            <a:r>
              <a:rPr lang="sl-SI" sz="1400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Lucida Sans Unicode" panose="020B0602030504020204" pitchFamily="34" charset="0"/>
              </a:rPr>
              <a:t>. </a:t>
            </a:r>
            <a:endParaRPr lang="sl-SI" sz="1400" dirty="0">
              <a:solidFill>
                <a:schemeClr val="bg1"/>
              </a:solidFill>
              <a:latin typeface="Franklin Gothic Book" panose="020B0503020102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75" y="6368165"/>
            <a:ext cx="1585097" cy="35359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2449" y="6392406"/>
            <a:ext cx="841321" cy="329213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63462" y="3047850"/>
            <a:ext cx="3159294" cy="1961068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75" y="498794"/>
            <a:ext cx="2879272" cy="544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07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988" y="0"/>
            <a:ext cx="5352288" cy="68580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696" y="1249491"/>
            <a:ext cx="10522608" cy="4359018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5873443" y="1182577"/>
            <a:ext cx="54838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sl-SI" sz="1600" dirty="0">
                <a:solidFill>
                  <a:prstClr val="black"/>
                </a:solidFill>
                <a:latin typeface="Franklin Gothic Book" panose="020B0503020102020204" pitchFamily="34" charset="0"/>
              </a:rPr>
              <a:t>Naloge je pripravila </a:t>
            </a:r>
            <a:r>
              <a:rPr lang="sl-SI" sz="1600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muzejska svetovalka Brigita Strnad. </a:t>
            </a:r>
          </a:p>
          <a:p>
            <a:pPr lvl="0">
              <a:lnSpc>
                <a:spcPct val="150000"/>
              </a:lnSpc>
            </a:pPr>
            <a:r>
              <a:rPr lang="sl-SI" sz="1600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Avtor podobe Hude mravljice je Nenad </a:t>
            </a:r>
            <a:r>
              <a:rPr lang="sl-SI" sz="1600" dirty="0" err="1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Cizl</a:t>
            </a:r>
            <a:r>
              <a:rPr lang="sl-SI" sz="1600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. </a:t>
            </a:r>
          </a:p>
          <a:p>
            <a:pPr lvl="0">
              <a:lnSpc>
                <a:spcPct val="150000"/>
              </a:lnSpc>
            </a:pPr>
            <a:r>
              <a:rPr lang="sl-SI" sz="1600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Avtorji nekaterih fotografij na učnem listu so Damjan Švarc, Ivan Leskovšek in Mojca Štuhec. </a:t>
            </a:r>
          </a:p>
          <a:p>
            <a:pPr lvl="0">
              <a:lnSpc>
                <a:spcPct val="150000"/>
              </a:lnSpc>
            </a:pPr>
            <a:r>
              <a:rPr lang="sl-SI" sz="1600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Učni list je lektorirala Ksenija Vidic. </a:t>
            </a:r>
          </a:p>
          <a:p>
            <a:pPr lvl="0">
              <a:lnSpc>
                <a:spcPct val="150000"/>
              </a:lnSpc>
            </a:pPr>
            <a:endParaRPr lang="pl-PL" sz="160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pl-PL" sz="1600" dirty="0">
                <a:solidFill>
                  <a:prstClr val="black"/>
                </a:solidFill>
                <a:latin typeface="Franklin Gothic Book" panose="020B0503020102020204" pitchFamily="34" charset="0"/>
              </a:rPr>
              <a:t>Raziskujte Zbirko UGM na spletu: </a:t>
            </a:r>
            <a:endParaRPr lang="pl-PL" sz="1600" dirty="0" smtClean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pl-PL" sz="1600" dirty="0" smtClean="0">
                <a:solidFill>
                  <a:prstClr val="black"/>
                </a:solidFill>
                <a:latin typeface="Franklin Gothic Book" panose="020B0503020102020204" pitchFamily="34" charset="0"/>
                <a:hlinkClick r:id="rId4"/>
              </a:rPr>
              <a:t>www.ugm.si/zbirka</a:t>
            </a:r>
            <a:r>
              <a:rPr lang="pl-PL" sz="1600" dirty="0">
                <a:solidFill>
                  <a:prstClr val="black"/>
                </a:solidFill>
                <a:latin typeface="Franklin Gothic Book" panose="020B0503020102020204" pitchFamily="34" charset="0"/>
                <a:hlinkClick r:id="rId4"/>
              </a:rPr>
              <a:t>/ </a:t>
            </a:r>
            <a:r>
              <a:rPr lang="pl-PL" sz="1600" dirty="0">
                <a:solidFill>
                  <a:prstClr val="black"/>
                </a:solidFill>
                <a:latin typeface="Franklin Gothic Book" panose="020B0503020102020204" pitchFamily="34" charset="0"/>
              </a:rPr>
              <a:t>ali </a:t>
            </a:r>
            <a:r>
              <a:rPr lang="pl-PL" sz="1600" dirty="0">
                <a:solidFill>
                  <a:prstClr val="black"/>
                </a:solidFill>
                <a:latin typeface="Franklin Gothic Book" panose="020B0503020102020204" pitchFamily="34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www.museums.si</a:t>
            </a:r>
            <a:endParaRPr lang="pl-PL" sz="160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sl-SI" sz="1600" dirty="0">
                <a:solidFill>
                  <a:prstClr val="black"/>
                </a:solidFill>
                <a:latin typeface="Franklin Gothic Book" panose="020B0503020102020204" pitchFamily="34" charset="0"/>
              </a:rPr>
              <a:t>Sledite nam lahko tudi na družabnih omrežjih </a:t>
            </a:r>
            <a:endParaRPr lang="sl-SI" sz="1600" dirty="0" smtClean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sl-SI" sz="1600" dirty="0" err="1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Facebook</a:t>
            </a:r>
            <a:r>
              <a:rPr lang="sl-SI" sz="1600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 (@</a:t>
            </a:r>
            <a:r>
              <a:rPr lang="sl-SI" sz="1600" dirty="0" err="1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ugm.maribor</a:t>
            </a:r>
            <a:r>
              <a:rPr lang="sl-SI" sz="1600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) </a:t>
            </a:r>
            <a:r>
              <a:rPr lang="sl-SI" sz="1600" dirty="0">
                <a:solidFill>
                  <a:prstClr val="black"/>
                </a:solidFill>
                <a:latin typeface="Franklin Gothic Book" panose="020B0503020102020204" pitchFamily="34" charset="0"/>
              </a:rPr>
              <a:t>in </a:t>
            </a:r>
            <a:r>
              <a:rPr lang="sl-SI" sz="1600" dirty="0" err="1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Instagram</a:t>
            </a:r>
            <a:r>
              <a:rPr lang="sl-SI" sz="1600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 (@</a:t>
            </a:r>
            <a:r>
              <a:rPr lang="sl-SI" sz="1600" dirty="0" err="1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ugm</a:t>
            </a:r>
            <a:r>
              <a:rPr lang="sl-SI" sz="1600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_</a:t>
            </a:r>
            <a:r>
              <a:rPr lang="sl-SI" sz="1600" dirty="0" err="1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maribor</a:t>
            </a:r>
            <a:r>
              <a:rPr lang="sl-SI" sz="1600" dirty="0">
                <a:solidFill>
                  <a:prstClr val="black"/>
                </a:solidFill>
                <a:latin typeface="Franklin Gothic Book" panose="020B0503020102020204" pitchFamily="34" charset="0"/>
              </a:rPr>
              <a:t>)</a:t>
            </a:r>
            <a:r>
              <a:rPr lang="sl-SI" sz="1600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. </a:t>
            </a:r>
            <a:endParaRPr lang="sl-SI" sz="160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sl-SI" sz="1600" dirty="0">
                <a:solidFill>
                  <a:prstClr val="black"/>
                </a:solidFill>
                <a:latin typeface="Franklin Gothic Book" panose="020B0503020102020204" pitchFamily="34" charset="0"/>
              </a:rPr>
              <a:t>Naročite se na naš tedenski </a:t>
            </a:r>
            <a:r>
              <a:rPr lang="sl-SI" sz="1600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novičnik</a:t>
            </a:r>
            <a:r>
              <a:rPr lang="sl-SI" sz="1600" dirty="0">
                <a:solidFill>
                  <a:prstClr val="black"/>
                </a:solidFill>
                <a:latin typeface="Franklin Gothic Book" panose="020B0503020102020204" pitchFamily="34" charset="0"/>
              </a:rPr>
              <a:t>: </a:t>
            </a:r>
            <a:endParaRPr lang="sl-SI" sz="1600" dirty="0" smtClean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sl-SI" sz="1600" dirty="0" err="1" smtClean="0">
                <a:solidFill>
                  <a:prstClr val="black"/>
                </a:solidFill>
                <a:latin typeface="Franklin Gothic Book" panose="020B0503020102020204" pitchFamily="34" charset="0"/>
                <a:hlinkClick r:id="rId6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www.ugm.si/o</a:t>
            </a:r>
            <a:r>
              <a:rPr lang="sl-SI" sz="1600" dirty="0" smtClean="0">
                <a:solidFill>
                  <a:prstClr val="black"/>
                </a:solidFill>
                <a:latin typeface="Franklin Gothic Book" panose="020B0503020102020204" pitchFamily="34" charset="0"/>
                <a:hlinkClick r:id="rId6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-</a:t>
            </a:r>
            <a:r>
              <a:rPr lang="sl-SI" sz="1600" dirty="0" err="1" smtClean="0">
                <a:solidFill>
                  <a:prstClr val="black"/>
                </a:solidFill>
                <a:latin typeface="Franklin Gothic Book" panose="020B0503020102020204" pitchFamily="34" charset="0"/>
                <a:hlinkClick r:id="rId6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ugm</a:t>
            </a:r>
            <a:r>
              <a:rPr lang="sl-SI" sz="1600" dirty="0" smtClean="0">
                <a:solidFill>
                  <a:prstClr val="black"/>
                </a:solidFill>
                <a:latin typeface="Franklin Gothic Book" panose="020B0503020102020204" pitchFamily="34" charset="0"/>
                <a:hlinkClick r:id="rId6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/prijava-na-</a:t>
            </a:r>
            <a:r>
              <a:rPr lang="sl-SI" sz="1600" dirty="0" err="1" smtClean="0">
                <a:solidFill>
                  <a:prstClr val="black"/>
                </a:solidFill>
                <a:latin typeface="Franklin Gothic Book" panose="020B0503020102020204" pitchFamily="34" charset="0"/>
                <a:hlinkClick r:id="rId6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ugm</a:t>
            </a:r>
            <a:r>
              <a:rPr lang="sl-SI" sz="1600" dirty="0" smtClean="0">
                <a:solidFill>
                  <a:prstClr val="black"/>
                </a:solidFill>
                <a:latin typeface="Franklin Gothic Book" panose="020B0503020102020204" pitchFamily="34" charset="0"/>
                <a:hlinkClick r:id="rId6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-</a:t>
            </a:r>
            <a:r>
              <a:rPr lang="sl-SI" sz="1600" dirty="0" err="1" smtClean="0">
                <a:solidFill>
                  <a:prstClr val="black"/>
                </a:solidFill>
                <a:latin typeface="Franklin Gothic Book" panose="020B0503020102020204" pitchFamily="34" charset="0"/>
                <a:hlinkClick r:id="rId6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novicnik</a:t>
            </a:r>
            <a:r>
              <a:rPr lang="sl-SI" sz="1600" dirty="0">
                <a:solidFill>
                  <a:prstClr val="black"/>
                </a:solidFill>
                <a:latin typeface="Franklin Gothic Book" panose="020B0503020102020204" pitchFamily="34" charset="0"/>
                <a:hlinkClick r:id="rId6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/</a:t>
            </a:r>
            <a:endParaRPr lang="sl-SI" sz="1600" dirty="0">
              <a:latin typeface="Franklin Gothic Book" panose="020B0503020102020204" pitchFamily="34" charset="0"/>
            </a:endParaRPr>
          </a:p>
        </p:txBody>
      </p:sp>
      <p:sp>
        <p:nvSpPr>
          <p:cNvPr id="2" name="Označba mest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2764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>
            <a:extLst>
              <a:ext uri="{FF2B5EF4-FFF2-40B4-BE49-F238E27FC236}">
                <a16:creationId xmlns="" xmlns:a16="http://schemas.microsoft.com/office/drawing/2014/main" id="{C07B9B0E-5D02-4B8C-A221-F0CACDBD77A7}"/>
              </a:ext>
            </a:extLst>
          </p:cNvPr>
          <p:cNvSpPr/>
          <p:nvPr/>
        </p:nvSpPr>
        <p:spPr>
          <a:xfrm>
            <a:off x="2171961" y="6134473"/>
            <a:ext cx="687662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900" dirty="0">
                <a:latin typeface="Franklin Gothic Book" panose="020B0503020102020204" pitchFamily="34" charset="0"/>
              </a:rPr>
              <a:t>Janez Šibila, </a:t>
            </a:r>
            <a:r>
              <a:rPr lang="sl-SI" sz="900" i="1" dirty="0">
                <a:latin typeface="Franklin Gothic Book" panose="020B0503020102020204" pitchFamily="34" charset="0"/>
              </a:rPr>
              <a:t>Demoni zemlje I., </a:t>
            </a:r>
            <a:r>
              <a:rPr lang="sl-SI" sz="900" dirty="0">
                <a:latin typeface="Franklin Gothic Book" panose="020B0503020102020204" pitchFamily="34" charset="0"/>
              </a:rPr>
              <a:t>1960, olje na platnu </a:t>
            </a:r>
            <a:endParaRPr lang="en-GB" sz="900" dirty="0">
              <a:latin typeface="Franklin Gothic Book" panose="020B0503020102020204" pitchFamily="34" charset="0"/>
            </a:endParaRPr>
          </a:p>
        </p:txBody>
      </p:sp>
      <p:pic>
        <p:nvPicPr>
          <p:cNvPr id="6" name="Picture 2" descr="https://museums.blob.core.windows.net/data/Documents/ARTWORKS/ugm/28770/11100b48aab349ca8b90bd3951d288ae.jpg">
            <a:extLst>
              <a:ext uri="{FF2B5EF4-FFF2-40B4-BE49-F238E27FC236}">
                <a16:creationId xmlns="" xmlns:a16="http://schemas.microsoft.com/office/drawing/2014/main" id="{958520C4-56CB-4A6E-A073-B44023A7B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792" y="446528"/>
            <a:ext cx="7517106" cy="568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60581" y="4288821"/>
            <a:ext cx="3159294" cy="196106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875" y="6368165"/>
            <a:ext cx="1585097" cy="35359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2449" y="6392406"/>
            <a:ext cx="841321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36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>
            <a:extLst>
              <a:ext uri="{FF2B5EF4-FFF2-40B4-BE49-F238E27FC236}">
                <a16:creationId xmlns="" xmlns:a16="http://schemas.microsoft.com/office/drawing/2014/main" id="{F9814E16-FFD8-4457-BDA7-3A69706E8E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88" y="1417441"/>
            <a:ext cx="6709029" cy="4643246"/>
          </a:xfrm>
        </p:spPr>
      </p:pic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119AE696-2007-4DF5-9753-DF69053F71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49765" y="4298432"/>
            <a:ext cx="1375159" cy="1735421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="" xmlns:a16="http://schemas.microsoft.com/office/drawing/2014/main" id="{971032F4-97F5-44B4-8394-29B0924E975A}"/>
              </a:ext>
            </a:extLst>
          </p:cNvPr>
          <p:cNvSpPr txBox="1"/>
          <p:nvPr/>
        </p:nvSpPr>
        <p:spPr>
          <a:xfrm>
            <a:off x="9013419" y="2721810"/>
            <a:ext cx="247415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1400" b="1" dirty="0">
                <a:latin typeface="Franklin Gothic No. 2" panose="02000503060000020004" pitchFamily="50" charset="0"/>
              </a:rPr>
              <a:t>JOJ! TE MAŠKARE IN TA ZIMA SO TAKO HUDE, DA BOM KAR OBRNILA PETE IN ZBEŽALA PROČ!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="" xmlns:a16="http://schemas.microsoft.com/office/drawing/2014/main" id="{3442DE42-070A-4465-9B0B-AEEDE69DC5A3}"/>
              </a:ext>
            </a:extLst>
          </p:cNvPr>
          <p:cNvSpPr txBox="1"/>
          <p:nvPr/>
        </p:nvSpPr>
        <p:spPr>
          <a:xfrm>
            <a:off x="483445" y="6033853"/>
            <a:ext cx="44533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Franklin Gothic Book" panose="020B0503020102020204" pitchFamily="34" charset="0"/>
              </a:rPr>
              <a:t>Maksim </a:t>
            </a:r>
            <a:r>
              <a:rPr lang="en-GB" sz="900" dirty="0" err="1">
                <a:latin typeface="Franklin Gothic Book" panose="020B0503020102020204" pitchFamily="34" charset="0"/>
              </a:rPr>
              <a:t>Gaspari</a:t>
            </a:r>
            <a:r>
              <a:rPr lang="en-GB" sz="900" dirty="0">
                <a:latin typeface="Franklin Gothic Book" panose="020B0503020102020204" pitchFamily="34" charset="0"/>
              </a:rPr>
              <a:t>, </a:t>
            </a:r>
            <a:r>
              <a:rPr lang="en-GB" sz="900" i="1" dirty="0" err="1">
                <a:latin typeface="Franklin Gothic Book" panose="020B0503020102020204" pitchFamily="34" charset="0"/>
              </a:rPr>
              <a:t>Kurent</a:t>
            </a:r>
            <a:r>
              <a:rPr lang="en-GB" sz="900" i="1" dirty="0">
                <a:latin typeface="Franklin Gothic Book" panose="020B0503020102020204" pitchFamily="34" charset="0"/>
              </a:rPr>
              <a:t>, </a:t>
            </a:r>
            <a:r>
              <a:rPr lang="en-GB" sz="900" dirty="0">
                <a:latin typeface="Franklin Gothic Book" panose="020B0503020102020204" pitchFamily="34" charset="0"/>
              </a:rPr>
              <a:t>ok. 1941, </a:t>
            </a:r>
            <a:r>
              <a:rPr lang="en-GB" sz="900" dirty="0" err="1">
                <a:latin typeface="Franklin Gothic Book" panose="020B0503020102020204" pitchFamily="34" charset="0"/>
              </a:rPr>
              <a:t>kolorirana</a:t>
            </a:r>
            <a:r>
              <a:rPr lang="en-GB" sz="900" dirty="0">
                <a:latin typeface="Franklin Gothic Book" panose="020B0503020102020204" pitchFamily="34" charset="0"/>
              </a:rPr>
              <a:t> </a:t>
            </a:r>
            <a:r>
              <a:rPr lang="en-GB" sz="900" dirty="0" err="1">
                <a:latin typeface="Franklin Gothic Book" panose="020B0503020102020204" pitchFamily="34" charset="0"/>
              </a:rPr>
              <a:t>risba</a:t>
            </a:r>
            <a:r>
              <a:rPr lang="en-GB" sz="900" dirty="0">
                <a:latin typeface="Franklin Gothic Book" panose="020B0503020102020204" pitchFamily="34" charset="0"/>
              </a:rPr>
              <a:t> </a:t>
            </a:r>
            <a:r>
              <a:rPr lang="en-GB" sz="900" dirty="0" err="1">
                <a:latin typeface="Franklin Gothic Book" panose="020B0503020102020204" pitchFamily="34" charset="0"/>
              </a:rPr>
              <a:t>na</a:t>
            </a:r>
            <a:r>
              <a:rPr lang="en-GB" sz="900" dirty="0">
                <a:latin typeface="Franklin Gothic Book" panose="020B0503020102020204" pitchFamily="34" charset="0"/>
              </a:rPr>
              <a:t> </a:t>
            </a:r>
            <a:r>
              <a:rPr lang="en-GB" sz="900" dirty="0" err="1">
                <a:latin typeface="Franklin Gothic Book" panose="020B0503020102020204" pitchFamily="34" charset="0"/>
              </a:rPr>
              <a:t>lepenki</a:t>
            </a:r>
            <a:endParaRPr lang="en-GB" sz="900" dirty="0">
              <a:latin typeface="Franklin Gothic Book" panose="020B0503020102020204" pitchFamily="34" charset="0"/>
            </a:endParaRPr>
          </a:p>
        </p:txBody>
      </p:sp>
      <p:sp>
        <p:nvSpPr>
          <p:cNvPr id="8" name="Pravokotnik 7">
            <a:extLst>
              <a:ext uri="{FF2B5EF4-FFF2-40B4-BE49-F238E27FC236}">
                <a16:creationId xmlns="" xmlns:a16="http://schemas.microsoft.com/office/drawing/2014/main" id="{D7D47738-6E36-47BA-BB83-E061C5E0409D}"/>
              </a:ext>
            </a:extLst>
          </p:cNvPr>
          <p:cNvSpPr/>
          <p:nvPr/>
        </p:nvSpPr>
        <p:spPr>
          <a:xfrm>
            <a:off x="472442" y="273447"/>
            <a:ext cx="842833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sz="1400" dirty="0">
                <a:latin typeface="Franklin Gothic Book" panose="020B0503020102020204" pitchFamily="34" charset="0"/>
              </a:rPr>
              <a:t>Slikar Maksim Gaspari je znan po upodobitvah narodnih </a:t>
            </a:r>
            <a:r>
              <a:rPr lang="sl-SI" sz="1400" dirty="0" smtClean="0">
                <a:latin typeface="Franklin Gothic Book" panose="020B0503020102020204" pitchFamily="34" charset="0"/>
              </a:rPr>
              <a:t>običajev. </a:t>
            </a:r>
          </a:p>
          <a:p>
            <a:pPr>
              <a:lnSpc>
                <a:spcPct val="150000"/>
              </a:lnSpc>
            </a:pPr>
            <a:r>
              <a:rPr lang="sl-SI" sz="1400" dirty="0" smtClean="0">
                <a:latin typeface="Franklin Gothic Book" panose="020B0503020102020204" pitchFamily="34" charset="0"/>
              </a:rPr>
              <a:t>Opiši </a:t>
            </a:r>
            <a:r>
              <a:rPr lang="sl-SI" sz="1400" dirty="0">
                <a:latin typeface="Franklin Gothic Book" panose="020B0503020102020204" pitchFamily="34" charset="0"/>
              </a:rPr>
              <a:t>običaj, ki ga predstavlja slika Kurent. Koga predstavlja? Kaj in kje se dogaja? </a:t>
            </a:r>
          </a:p>
          <a:p>
            <a:pPr>
              <a:lnSpc>
                <a:spcPct val="150000"/>
              </a:lnSpc>
            </a:pPr>
            <a:r>
              <a:rPr lang="sl-SI" sz="1400" dirty="0">
                <a:latin typeface="Franklin Gothic Book" panose="020B0503020102020204" pitchFamily="34" charset="0"/>
              </a:rPr>
              <a:t>Bi ob takšnem prizoru bilo tudi tebe strah? Ali veš, koga kurenti hočejo prestrašiti, da bi res odšel proč? </a:t>
            </a:r>
            <a:endParaRPr lang="en-GB" sz="1400" dirty="0">
              <a:latin typeface="Franklin Gothic Book" panose="020B0503020102020204" pitchFamily="34" charset="0"/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875" y="6368165"/>
            <a:ext cx="1585097" cy="353599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2449" y="6392406"/>
            <a:ext cx="841321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62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Brigita Strnad\Desktop\šolsko leto 2020 - 2021\Huda mravljica na obisku\pust\Zora plešnar, Slika me, ok. 1975, čb fotografija na papirju, foto Marko Tušek.jpg">
            <a:extLst>
              <a:ext uri="{FF2B5EF4-FFF2-40B4-BE49-F238E27FC236}">
                <a16:creationId xmlns="" xmlns:a16="http://schemas.microsoft.com/office/drawing/2014/main" id="{D5A5BE46-2621-4A03-A795-E1F3EC184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156" y="1009578"/>
            <a:ext cx="4555355" cy="303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otnik 5">
            <a:extLst>
              <a:ext uri="{FF2B5EF4-FFF2-40B4-BE49-F238E27FC236}">
                <a16:creationId xmlns="" xmlns:a16="http://schemas.microsoft.com/office/drawing/2014/main" id="{08925134-65CC-40FD-988F-465F4BE2EFE4}"/>
              </a:ext>
            </a:extLst>
          </p:cNvPr>
          <p:cNvSpPr/>
          <p:nvPr/>
        </p:nvSpPr>
        <p:spPr>
          <a:xfrm>
            <a:off x="6845410" y="4088048"/>
            <a:ext cx="41401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/>
              <a:t>Zora </a:t>
            </a:r>
            <a:r>
              <a:rPr lang="sl-SI" sz="900" dirty="0" err="1"/>
              <a:t>P</a:t>
            </a:r>
            <a:r>
              <a:rPr lang="en-GB" sz="900" dirty="0" err="1"/>
              <a:t>lešnar</a:t>
            </a:r>
            <a:r>
              <a:rPr lang="en-GB" sz="900" dirty="0"/>
              <a:t>, </a:t>
            </a:r>
            <a:r>
              <a:rPr lang="en-GB" sz="900" i="1" dirty="0" err="1"/>
              <a:t>Slika</a:t>
            </a:r>
            <a:r>
              <a:rPr lang="en-GB" sz="900" i="1" dirty="0"/>
              <a:t> me, </a:t>
            </a:r>
            <a:r>
              <a:rPr lang="en-GB" sz="900" dirty="0"/>
              <a:t>ok. 1975, </a:t>
            </a:r>
            <a:r>
              <a:rPr lang="en-GB" sz="900" dirty="0" err="1"/>
              <a:t>čb</a:t>
            </a:r>
            <a:r>
              <a:rPr lang="en-GB" sz="900" dirty="0"/>
              <a:t> </a:t>
            </a:r>
            <a:r>
              <a:rPr lang="en-GB" sz="900" dirty="0" err="1"/>
              <a:t>fotografija</a:t>
            </a:r>
            <a:r>
              <a:rPr lang="en-GB" sz="900" dirty="0"/>
              <a:t> </a:t>
            </a:r>
            <a:r>
              <a:rPr lang="en-GB" sz="900" dirty="0" err="1"/>
              <a:t>na</a:t>
            </a:r>
            <a:r>
              <a:rPr lang="en-GB" sz="900" dirty="0"/>
              <a:t> </a:t>
            </a:r>
            <a:r>
              <a:rPr lang="en-GB" sz="900" dirty="0" err="1"/>
              <a:t>papirju</a:t>
            </a:r>
            <a:r>
              <a:rPr lang="en-GB" sz="900" dirty="0"/>
              <a:t> </a:t>
            </a:r>
            <a:endParaRPr lang="sl-SI" sz="900" dirty="0"/>
          </a:p>
          <a:p>
            <a:endParaRPr lang="en-GB" sz="900" dirty="0"/>
          </a:p>
        </p:txBody>
      </p:sp>
      <p:sp>
        <p:nvSpPr>
          <p:cNvPr id="7" name="Pravokotnik 6">
            <a:extLst>
              <a:ext uri="{FF2B5EF4-FFF2-40B4-BE49-F238E27FC236}">
                <a16:creationId xmlns="" xmlns:a16="http://schemas.microsoft.com/office/drawing/2014/main" id="{FE0E4EC0-CD44-43B7-9D83-280EE1136919}"/>
              </a:ext>
            </a:extLst>
          </p:cNvPr>
          <p:cNvSpPr/>
          <p:nvPr/>
        </p:nvSpPr>
        <p:spPr>
          <a:xfrm>
            <a:off x="595030" y="5621861"/>
            <a:ext cx="428396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>
                <a:latin typeface="Franklin Gothic Book" panose="020B0503020102020204" pitchFamily="34" charset="0"/>
              </a:rPr>
              <a:t>Zora </a:t>
            </a:r>
            <a:r>
              <a:rPr lang="en-GB" sz="900" dirty="0" err="1">
                <a:latin typeface="Franklin Gothic Book" panose="020B0503020102020204" pitchFamily="34" charset="0"/>
              </a:rPr>
              <a:t>Plešnar</a:t>
            </a:r>
            <a:r>
              <a:rPr lang="en-GB" sz="900" dirty="0">
                <a:latin typeface="Franklin Gothic Book" panose="020B0503020102020204" pitchFamily="34" charset="0"/>
              </a:rPr>
              <a:t>, </a:t>
            </a:r>
            <a:r>
              <a:rPr lang="en-GB" sz="900" i="1" dirty="0" err="1">
                <a:latin typeface="Franklin Gothic Book" panose="020B0503020102020204" pitchFamily="34" charset="0"/>
              </a:rPr>
              <a:t>Zvezdica</a:t>
            </a:r>
            <a:r>
              <a:rPr lang="en-GB" sz="900" i="1" dirty="0">
                <a:latin typeface="Franklin Gothic Book" panose="020B0503020102020204" pitchFamily="34" charset="0"/>
              </a:rPr>
              <a:t>,</a:t>
            </a:r>
            <a:r>
              <a:rPr lang="en-GB" sz="900" dirty="0">
                <a:latin typeface="Franklin Gothic Book" panose="020B0503020102020204" pitchFamily="34" charset="0"/>
              </a:rPr>
              <a:t> ok. 1975, </a:t>
            </a:r>
            <a:r>
              <a:rPr lang="en-GB" sz="900" dirty="0" err="1">
                <a:latin typeface="Franklin Gothic Book" panose="020B0503020102020204" pitchFamily="34" charset="0"/>
              </a:rPr>
              <a:t>čb</a:t>
            </a:r>
            <a:r>
              <a:rPr lang="en-GB" sz="900" dirty="0">
                <a:latin typeface="Franklin Gothic Book" panose="020B0503020102020204" pitchFamily="34" charset="0"/>
              </a:rPr>
              <a:t> </a:t>
            </a:r>
            <a:r>
              <a:rPr lang="en-GB" sz="900" dirty="0" err="1">
                <a:latin typeface="Franklin Gothic Book" panose="020B0503020102020204" pitchFamily="34" charset="0"/>
              </a:rPr>
              <a:t>fotografija</a:t>
            </a:r>
            <a:r>
              <a:rPr lang="en-GB" sz="900" dirty="0">
                <a:latin typeface="Franklin Gothic Book" panose="020B0503020102020204" pitchFamily="34" charset="0"/>
              </a:rPr>
              <a:t> </a:t>
            </a:r>
            <a:r>
              <a:rPr lang="en-GB" sz="900" dirty="0" err="1">
                <a:latin typeface="Franklin Gothic Book" panose="020B0503020102020204" pitchFamily="34" charset="0"/>
              </a:rPr>
              <a:t>na</a:t>
            </a:r>
            <a:r>
              <a:rPr lang="en-GB" sz="900" dirty="0">
                <a:latin typeface="Franklin Gothic Book" panose="020B0503020102020204" pitchFamily="34" charset="0"/>
              </a:rPr>
              <a:t> </a:t>
            </a:r>
            <a:r>
              <a:rPr lang="en-GB" sz="900" dirty="0" err="1">
                <a:latin typeface="Franklin Gothic Book" panose="020B0503020102020204" pitchFamily="34" charset="0"/>
              </a:rPr>
              <a:t>papirju</a:t>
            </a:r>
            <a:endParaRPr lang="en-GB" sz="900" dirty="0">
              <a:latin typeface="Franklin Gothic Book" panose="020B0503020102020204" pitchFamily="34" charset="0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3578161E-8262-4324-840A-C02A033CA3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01413" y="900779"/>
            <a:ext cx="2685801" cy="1667158"/>
          </a:xfrm>
          <a:prstGeom prst="rect">
            <a:avLst/>
          </a:prstGeom>
        </p:spPr>
      </p:pic>
      <p:sp>
        <p:nvSpPr>
          <p:cNvPr id="9" name="PoljeZBesedilom 8">
            <a:extLst>
              <a:ext uri="{FF2B5EF4-FFF2-40B4-BE49-F238E27FC236}">
                <a16:creationId xmlns="" xmlns:a16="http://schemas.microsoft.com/office/drawing/2014/main" id="{9B5928FB-5DB1-4539-A1CE-BF26EC1171BC}"/>
              </a:ext>
            </a:extLst>
          </p:cNvPr>
          <p:cNvSpPr txBox="1"/>
          <p:nvPr/>
        </p:nvSpPr>
        <p:spPr>
          <a:xfrm>
            <a:off x="540600" y="1020089"/>
            <a:ext cx="60234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1400" b="1" dirty="0">
                <a:latin typeface="Franklin Gothic No. 2" panose="02000503060000020004" pitchFamily="50" charset="0"/>
              </a:rPr>
              <a:t>ME PRAV ZANIMA, KJE SE </a:t>
            </a:r>
            <a:r>
              <a:rPr lang="sl-SI" sz="1400" b="1" dirty="0" smtClean="0">
                <a:latin typeface="Franklin Gothic No. 2" panose="02000503060000020004" pitchFamily="50" charset="0"/>
              </a:rPr>
              <a:t>KUPI</a:t>
            </a:r>
          </a:p>
          <a:p>
            <a:pPr>
              <a:lnSpc>
                <a:spcPct val="150000"/>
              </a:lnSpc>
            </a:pPr>
            <a:r>
              <a:rPr lang="sl-SI" sz="1400" b="1" dirty="0" smtClean="0">
                <a:latin typeface="Franklin Gothic No. 2" panose="02000503060000020004" pitchFamily="50" charset="0"/>
              </a:rPr>
              <a:t>TAKŠNA </a:t>
            </a:r>
            <a:r>
              <a:rPr lang="sl-SI" sz="1400" b="1" dirty="0">
                <a:latin typeface="Franklin Gothic No. 2" panose="02000503060000020004" pitchFamily="50" charset="0"/>
              </a:rPr>
              <a:t>MASKA Z ZVEZDICAMI?</a:t>
            </a:r>
          </a:p>
          <a:p>
            <a:pPr>
              <a:lnSpc>
                <a:spcPct val="150000"/>
              </a:lnSpc>
            </a:pPr>
            <a:r>
              <a:rPr lang="sl-SI" sz="1400" b="1" dirty="0">
                <a:latin typeface="Franklin Gothic No. 2" panose="02000503060000020004" pitchFamily="50" charset="0"/>
              </a:rPr>
              <a:t>TUDI JAZ BI JO IMELA! </a:t>
            </a:r>
          </a:p>
          <a:p>
            <a:pPr>
              <a:lnSpc>
                <a:spcPct val="150000"/>
              </a:lnSpc>
            </a:pPr>
            <a:r>
              <a:rPr lang="sl-SI" sz="1400" b="1" dirty="0">
                <a:latin typeface="Franklin Gothic No. 2" panose="02000503060000020004" pitchFamily="50" charset="0"/>
              </a:rPr>
              <a:t>ČISTO, ČISTO ENAKO! </a:t>
            </a:r>
            <a:endParaRPr lang="en-GB" sz="1400" b="1" dirty="0">
              <a:latin typeface="Franklin Gothic No. 2" panose="02000503060000020004" pitchFamily="50" charset="0"/>
            </a:endParaRPr>
          </a:p>
        </p:txBody>
      </p:sp>
      <p:sp>
        <p:nvSpPr>
          <p:cNvPr id="10" name="PoljeZBesedilom 9">
            <a:extLst>
              <a:ext uri="{FF2B5EF4-FFF2-40B4-BE49-F238E27FC236}">
                <a16:creationId xmlns="" xmlns:a16="http://schemas.microsoft.com/office/drawing/2014/main" id="{AB86F4AE-5863-41C2-96C0-FEB4D07717F8}"/>
              </a:ext>
            </a:extLst>
          </p:cNvPr>
          <p:cNvSpPr txBox="1"/>
          <p:nvPr/>
        </p:nvSpPr>
        <p:spPr>
          <a:xfrm>
            <a:off x="6844297" y="4483442"/>
            <a:ext cx="494493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1400" dirty="0">
                <a:latin typeface="Franklin Gothic Book" panose="020B0503020102020204" pitchFamily="34" charset="0"/>
              </a:rPr>
              <a:t>Prva mariborska fotografinja </a:t>
            </a:r>
            <a:r>
              <a:rPr lang="sl-SI" sz="1400" b="1" dirty="0">
                <a:latin typeface="Franklin Gothic Book" panose="020B0503020102020204" pitchFamily="34" charset="0"/>
              </a:rPr>
              <a:t>Zora Plešnar</a:t>
            </a:r>
            <a:r>
              <a:rPr lang="sl-SI" sz="1400" dirty="0">
                <a:latin typeface="Franklin Gothic Book" panose="020B0503020102020204" pitchFamily="34" charset="0"/>
              </a:rPr>
              <a:t>, </a:t>
            </a:r>
            <a:endParaRPr lang="sl-SI" sz="1400" dirty="0" smtClean="0">
              <a:latin typeface="Franklin Gothic Book" panose="020B0503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sz="1400" dirty="0" smtClean="0">
                <a:latin typeface="Franklin Gothic Book" panose="020B0503020102020204" pitchFamily="34" charset="0"/>
              </a:rPr>
              <a:t>ki </a:t>
            </a:r>
            <a:r>
              <a:rPr lang="sl-SI" sz="1400" dirty="0">
                <a:latin typeface="Franklin Gothic Book" panose="020B0503020102020204" pitchFamily="34" charset="0"/>
              </a:rPr>
              <a:t>je bila tudi učiteljica, je rada portretirala otroke. </a:t>
            </a:r>
          </a:p>
          <a:p>
            <a:pPr>
              <a:lnSpc>
                <a:spcPct val="150000"/>
              </a:lnSpc>
            </a:pPr>
            <a:r>
              <a:rPr lang="sl-SI" sz="1400" dirty="0">
                <a:latin typeface="Franklin Gothic Book" panose="020B0503020102020204" pitchFamily="34" charset="0"/>
              </a:rPr>
              <a:t>Na pustnih karnevalih je iskala zanimive in izvirne maškare </a:t>
            </a:r>
            <a:endParaRPr lang="sl-SI" sz="1400" dirty="0" smtClean="0">
              <a:latin typeface="Franklin Gothic Book" panose="020B0503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sz="1400" dirty="0" smtClean="0">
                <a:latin typeface="Franklin Gothic Book" panose="020B0503020102020204" pitchFamily="34" charset="0"/>
              </a:rPr>
              <a:t>ter </a:t>
            </a:r>
            <a:r>
              <a:rPr lang="sl-SI" sz="1400" dirty="0">
                <a:latin typeface="Franklin Gothic Book" panose="020B0503020102020204" pitchFamily="34" charset="0"/>
              </a:rPr>
              <a:t>jih fotografirala v črno-beli tehniki. </a:t>
            </a:r>
          </a:p>
          <a:p>
            <a:pPr>
              <a:lnSpc>
                <a:spcPct val="150000"/>
              </a:lnSpc>
            </a:pPr>
            <a:r>
              <a:rPr lang="sl-SI" sz="1400" dirty="0">
                <a:latin typeface="Franklin Gothic Book" panose="020B0503020102020204" pitchFamily="34" charset="0"/>
              </a:rPr>
              <a:t> </a:t>
            </a:r>
            <a:endParaRPr lang="en-GB" sz="1400" dirty="0">
              <a:latin typeface="Franklin Gothic Book" panose="020B0503020102020204" pitchFamily="34" charset="0"/>
            </a:endParaRPr>
          </a:p>
        </p:txBody>
      </p:sp>
      <p:pic>
        <p:nvPicPr>
          <p:cNvPr id="11" name="Ograda vsebine 5">
            <a:extLst>
              <a:ext uri="{FF2B5EF4-FFF2-40B4-BE49-F238E27FC236}">
                <a16:creationId xmlns="" xmlns:a16="http://schemas.microsoft.com/office/drawing/2014/main" id="{F425E212-D161-4706-A1F5-2433FDB806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1" y="2451603"/>
            <a:ext cx="4623051" cy="3102696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875" y="6368165"/>
            <a:ext cx="1585097" cy="353599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2449" y="6392406"/>
            <a:ext cx="841321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461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rigita Strnad\Desktop\šolsko leto 2020 - 2021\Huda mravljica na obisku\plotajst sicue\image00010.jpg">
            <a:extLst>
              <a:ext uri="{FF2B5EF4-FFF2-40B4-BE49-F238E27FC236}">
                <a16:creationId xmlns="" xmlns:a16="http://schemas.microsoft.com/office/drawing/2014/main" id="{E03DB614-C302-418C-928D-02210240AD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"/>
          <a:stretch/>
        </p:blipFill>
        <p:spPr bwMode="auto">
          <a:xfrm>
            <a:off x="6074228" y="2075226"/>
            <a:ext cx="5456884" cy="369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="" xmlns:a16="http://schemas.microsoft.com/office/drawing/2014/main" id="{5D867907-7B6C-4F27-9E88-FF090C73DBA6}"/>
              </a:ext>
            </a:extLst>
          </p:cNvPr>
          <p:cNvSpPr txBox="1"/>
          <p:nvPr/>
        </p:nvSpPr>
        <p:spPr>
          <a:xfrm>
            <a:off x="524189" y="614572"/>
            <a:ext cx="303543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1400" dirty="0" smtClean="0">
                <a:latin typeface="Franklin Gothic Book" panose="020B0503020102020204" pitchFamily="34" charset="0"/>
              </a:rPr>
              <a:t>Zvezdica ima ročno poslikan obraz, </a:t>
            </a:r>
          </a:p>
          <a:p>
            <a:pPr>
              <a:lnSpc>
                <a:spcPct val="150000"/>
              </a:lnSpc>
            </a:pPr>
            <a:r>
              <a:rPr lang="sl-SI" sz="1400" dirty="0" smtClean="0">
                <a:latin typeface="Franklin Gothic Book" panose="020B0503020102020204" pitchFamily="34" charset="0"/>
              </a:rPr>
              <a:t>njena maska je neponovljiva in </a:t>
            </a:r>
          </a:p>
          <a:p>
            <a:pPr>
              <a:lnSpc>
                <a:spcPct val="150000"/>
              </a:lnSpc>
            </a:pPr>
            <a:r>
              <a:rPr lang="sl-SI" sz="1400" dirty="0" smtClean="0">
                <a:latin typeface="Franklin Gothic Book" panose="020B0503020102020204" pitchFamily="34" charset="0"/>
              </a:rPr>
              <a:t>zato posebna. Ni ji enake. 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="" xmlns:a16="http://schemas.microsoft.com/office/drawing/2014/main" id="{A8F6288F-7425-4A65-B705-34201A8DED6A}"/>
              </a:ext>
            </a:extLst>
          </p:cNvPr>
          <p:cNvSpPr txBox="1"/>
          <p:nvPr/>
        </p:nvSpPr>
        <p:spPr>
          <a:xfrm>
            <a:off x="5979269" y="5785295"/>
            <a:ext cx="15872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900" dirty="0">
                <a:latin typeface="Franklin Gothic Book" panose="020B0503020102020204" pitchFamily="34" charset="0"/>
              </a:rPr>
              <a:t>Sobotna ustvarjalnica v UGM</a:t>
            </a:r>
            <a:endParaRPr lang="en-GB" sz="900" dirty="0">
              <a:latin typeface="Franklin Gothic Book" panose="020B0503020102020204" pitchFamily="34" charset="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BEB6B2CE-08A3-444B-A57D-7E7CA322C5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445" y="1394664"/>
            <a:ext cx="3071759" cy="1906732"/>
          </a:xfrm>
          <a:prstGeom prst="rect">
            <a:avLst/>
          </a:prstGeom>
        </p:spPr>
      </p:pic>
      <p:pic>
        <p:nvPicPr>
          <p:cNvPr id="8" name="Ograda vsebine 5">
            <a:extLst>
              <a:ext uri="{FF2B5EF4-FFF2-40B4-BE49-F238E27FC236}">
                <a16:creationId xmlns="" xmlns:a16="http://schemas.microsoft.com/office/drawing/2014/main" id="{F425E212-D161-4706-A1F5-2433FDB806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8" t="5380" r="34690" b="37043"/>
          <a:stretch/>
        </p:blipFill>
        <p:spPr>
          <a:xfrm>
            <a:off x="611277" y="1830554"/>
            <a:ext cx="2937466" cy="3462597"/>
          </a:xfrm>
        </p:spPr>
      </p:pic>
      <p:sp>
        <p:nvSpPr>
          <p:cNvPr id="3" name="Pravokotnik 2"/>
          <p:cNvSpPr/>
          <p:nvPr/>
        </p:nvSpPr>
        <p:spPr>
          <a:xfrm>
            <a:off x="4688303" y="637727"/>
            <a:ext cx="308409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sz="1400" dirty="0">
                <a:latin typeface="Franklin Gothic No. 2" panose="02000503060000020004" pitchFamily="50" charset="0"/>
              </a:rPr>
              <a:t>SI BOM RAJE TUDI </a:t>
            </a:r>
            <a:endParaRPr lang="sl-SI" sz="1400" dirty="0" smtClean="0">
              <a:latin typeface="Franklin Gothic No. 2" panose="02000503060000020004" pitchFamily="50" charset="0"/>
            </a:endParaRPr>
          </a:p>
          <a:p>
            <a:pPr>
              <a:lnSpc>
                <a:spcPct val="150000"/>
              </a:lnSpc>
            </a:pPr>
            <a:r>
              <a:rPr lang="sl-SI" sz="1400" dirty="0" smtClean="0">
                <a:latin typeface="Franklin Gothic No. 2" panose="02000503060000020004" pitchFamily="50" charset="0"/>
              </a:rPr>
              <a:t>SAMA NAREDILA SVOJO </a:t>
            </a:r>
          </a:p>
          <a:p>
            <a:pPr>
              <a:lnSpc>
                <a:spcPct val="150000"/>
              </a:lnSpc>
            </a:pPr>
            <a:r>
              <a:rPr lang="sl-SI" sz="1400" dirty="0" smtClean="0">
                <a:latin typeface="Franklin Gothic No. 2" panose="02000503060000020004" pitchFamily="50" charset="0"/>
              </a:rPr>
              <a:t>EDINSTVENO </a:t>
            </a:r>
            <a:r>
              <a:rPr lang="sl-SI" sz="1400" dirty="0">
                <a:latin typeface="Franklin Gothic No. 2" panose="02000503060000020004" pitchFamily="50" charset="0"/>
              </a:rPr>
              <a:t>MASKO. </a:t>
            </a:r>
          </a:p>
        </p:txBody>
      </p:sp>
      <p:sp>
        <p:nvSpPr>
          <p:cNvPr id="9" name="Pravokotnik 8"/>
          <p:cNvSpPr/>
          <p:nvPr/>
        </p:nvSpPr>
        <p:spPr>
          <a:xfrm>
            <a:off x="473589" y="5349308"/>
            <a:ext cx="53976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sz="1400" dirty="0" smtClean="0">
                <a:latin typeface="Franklin Gothic Book" panose="020B0503020102020204" pitchFamily="34" charset="0"/>
              </a:rPr>
              <a:t>Vabimo </a:t>
            </a:r>
            <a:r>
              <a:rPr lang="sl-SI" sz="1400" dirty="0">
                <a:latin typeface="Franklin Gothic Book" panose="020B0503020102020204" pitchFamily="34" charset="0"/>
              </a:rPr>
              <a:t>te, da si tudi ti letos ustvariš svojo masko in kostum. </a:t>
            </a:r>
            <a:endParaRPr lang="sl-SI" sz="1400" dirty="0" smtClean="0">
              <a:latin typeface="Franklin Gothic Book" panose="020B0503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sz="1400" dirty="0" smtClean="0">
                <a:latin typeface="Franklin Gothic Book" panose="020B0503020102020204" pitchFamily="34" charset="0"/>
              </a:rPr>
              <a:t>Oglej </a:t>
            </a:r>
            <a:r>
              <a:rPr lang="sl-SI" sz="1400" dirty="0">
                <a:latin typeface="Franklin Gothic Book" panose="020B0503020102020204" pitchFamily="34" charset="0"/>
              </a:rPr>
              <a:t>si umetnine iz Zbirke UGM. Morda v njih najdeš navdih. </a:t>
            </a:r>
            <a:endParaRPr lang="en-GB" sz="1400" dirty="0">
              <a:latin typeface="Franklin Gothic Book" panose="020B0503020102020204" pitchFamily="34" charset="0"/>
            </a:endParaRP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875" y="6368165"/>
            <a:ext cx="1585097" cy="353599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2449" y="6392406"/>
            <a:ext cx="841321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48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BBF08752-B638-499A-B077-BAB2924AC8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75" y="477529"/>
            <a:ext cx="4254490" cy="5567016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14C01B87-A1BA-404E-A123-78FECBCB8A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"/>
          <a:stretch/>
        </p:blipFill>
        <p:spPr>
          <a:xfrm>
            <a:off x="6248401" y="2352178"/>
            <a:ext cx="5271826" cy="3692367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="" xmlns:a16="http://schemas.microsoft.com/office/drawing/2014/main" id="{A9461F27-EBEE-429C-8A3E-270EBED0F5AF}"/>
              </a:ext>
            </a:extLst>
          </p:cNvPr>
          <p:cNvSpPr txBox="1"/>
          <p:nvPr/>
        </p:nvSpPr>
        <p:spPr>
          <a:xfrm>
            <a:off x="6137297" y="363277"/>
            <a:ext cx="46069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1400" b="1" dirty="0">
                <a:latin typeface="Franklin Gothic No. 2" panose="02000503060000020004" pitchFamily="50" charset="0"/>
              </a:rPr>
              <a:t>CIRKUSANTI IN KLOVNI SO VEDNO </a:t>
            </a:r>
          </a:p>
          <a:p>
            <a:pPr>
              <a:lnSpc>
                <a:spcPct val="150000"/>
              </a:lnSpc>
            </a:pPr>
            <a:r>
              <a:rPr lang="sl-SI" sz="1400" b="1" dirty="0">
                <a:latin typeface="Franklin Gothic No. 2" panose="02000503060000020004" pitchFamily="50" charset="0"/>
              </a:rPr>
              <a:t>DOBRODOŠLI NA PUSTNIH POVORKAH. </a:t>
            </a:r>
          </a:p>
          <a:p>
            <a:pPr>
              <a:lnSpc>
                <a:spcPct val="150000"/>
              </a:lnSpc>
            </a:pPr>
            <a:r>
              <a:rPr lang="sl-SI" sz="1400" b="1" dirty="0">
                <a:latin typeface="Franklin Gothic No. 2" panose="02000503060000020004" pitchFamily="50" charset="0"/>
              </a:rPr>
              <a:t>PISANI VZORCI, SMEŠNI KLOBUKI,</a:t>
            </a:r>
          </a:p>
          <a:p>
            <a:pPr>
              <a:lnSpc>
                <a:spcPct val="150000"/>
              </a:lnSpc>
            </a:pPr>
            <a:r>
              <a:rPr lang="sl-SI" sz="1400" b="1" dirty="0">
                <a:latin typeface="Franklin Gothic No. 2" panose="02000503060000020004" pitchFamily="50" charset="0"/>
              </a:rPr>
              <a:t>PRIČESKA PA KAR IZ VOLNE. </a:t>
            </a:r>
            <a:endParaRPr lang="en-GB" sz="1400" b="1" dirty="0">
              <a:latin typeface="Franklin Gothic No. 2" panose="02000503060000020004" pitchFamily="50" charset="0"/>
            </a:endParaRPr>
          </a:p>
        </p:txBody>
      </p:sp>
      <p:sp>
        <p:nvSpPr>
          <p:cNvPr id="6" name="Pravokotnik 5">
            <a:extLst>
              <a:ext uri="{FF2B5EF4-FFF2-40B4-BE49-F238E27FC236}">
                <a16:creationId xmlns="" xmlns:a16="http://schemas.microsoft.com/office/drawing/2014/main" id="{DC99A37D-2DF2-4BBF-8089-860E39501B1F}"/>
              </a:ext>
            </a:extLst>
          </p:cNvPr>
          <p:cNvSpPr/>
          <p:nvPr/>
        </p:nvSpPr>
        <p:spPr>
          <a:xfrm>
            <a:off x="422664" y="604427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900" dirty="0">
                <a:latin typeface="Franklin Gothic Book" panose="020B0503020102020204" pitchFamily="34" charset="0"/>
              </a:rPr>
              <a:t>Ante </a:t>
            </a:r>
            <a:r>
              <a:rPr lang="en-GB" sz="900" dirty="0" err="1">
                <a:latin typeface="Franklin Gothic Book" panose="020B0503020102020204" pitchFamily="34" charset="0"/>
              </a:rPr>
              <a:t>Trstenjak</a:t>
            </a:r>
            <a:r>
              <a:rPr lang="en-GB" sz="900" dirty="0">
                <a:latin typeface="Franklin Gothic Book" panose="020B0503020102020204" pitchFamily="34" charset="0"/>
              </a:rPr>
              <a:t>, </a:t>
            </a:r>
            <a:r>
              <a:rPr lang="en-GB" sz="900" i="1" dirty="0" err="1">
                <a:latin typeface="Franklin Gothic Book" panose="020B0503020102020204" pitchFamily="34" charset="0"/>
              </a:rPr>
              <a:t>Cirkus</a:t>
            </a:r>
            <a:r>
              <a:rPr lang="en-GB" sz="900" dirty="0">
                <a:latin typeface="Franklin Gothic Book" panose="020B0503020102020204" pitchFamily="34" charset="0"/>
              </a:rPr>
              <a:t>, 1963</a:t>
            </a:r>
            <a:r>
              <a:rPr lang="en-GB" sz="900" i="1" dirty="0">
                <a:latin typeface="Franklin Gothic Book" panose="020B0503020102020204" pitchFamily="34" charset="0"/>
              </a:rPr>
              <a:t>, </a:t>
            </a:r>
            <a:r>
              <a:rPr lang="en-GB" sz="900" dirty="0" err="1">
                <a:latin typeface="Franklin Gothic Book" panose="020B0503020102020204" pitchFamily="34" charset="0"/>
              </a:rPr>
              <a:t>mešana</a:t>
            </a:r>
            <a:r>
              <a:rPr lang="en-GB" sz="900" dirty="0">
                <a:latin typeface="Franklin Gothic Book" panose="020B0503020102020204" pitchFamily="34" charset="0"/>
              </a:rPr>
              <a:t> </a:t>
            </a:r>
            <a:r>
              <a:rPr lang="en-GB" sz="900" dirty="0" err="1">
                <a:latin typeface="Franklin Gothic Book" panose="020B0503020102020204" pitchFamily="34" charset="0"/>
              </a:rPr>
              <a:t>tehnika</a:t>
            </a:r>
            <a:r>
              <a:rPr lang="en-GB" sz="900" dirty="0">
                <a:latin typeface="Franklin Gothic Book" panose="020B0503020102020204" pitchFamily="34" charset="0"/>
              </a:rPr>
              <a:t> </a:t>
            </a:r>
            <a:r>
              <a:rPr lang="en-GB" sz="900" dirty="0" err="1">
                <a:latin typeface="Franklin Gothic Book" panose="020B0503020102020204" pitchFamily="34" charset="0"/>
              </a:rPr>
              <a:t>na</a:t>
            </a:r>
            <a:r>
              <a:rPr lang="en-GB" sz="900" dirty="0">
                <a:latin typeface="Franklin Gothic Book" panose="020B0503020102020204" pitchFamily="34" charset="0"/>
              </a:rPr>
              <a:t> </a:t>
            </a:r>
            <a:r>
              <a:rPr lang="en-GB" sz="900" dirty="0" err="1">
                <a:latin typeface="Franklin Gothic Book" panose="020B0503020102020204" pitchFamily="34" charset="0"/>
              </a:rPr>
              <a:t>papirju</a:t>
            </a:r>
            <a:endParaRPr lang="en-GB" sz="900" dirty="0">
              <a:latin typeface="Franklin Gothic Book" panose="020B050302010202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="" xmlns:a16="http://schemas.microsoft.com/office/drawing/2014/main" id="{A7BD140D-6588-4D4D-B0D8-51AE63D20602}"/>
              </a:ext>
            </a:extLst>
          </p:cNvPr>
          <p:cNvSpPr txBox="1"/>
          <p:nvPr/>
        </p:nvSpPr>
        <p:spPr>
          <a:xfrm>
            <a:off x="6169955" y="6044545"/>
            <a:ext cx="21076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00" dirty="0">
                <a:latin typeface="Franklin Gothic Book" panose="020B0503020102020204" pitchFamily="34" charset="0"/>
              </a:rPr>
              <a:t>Sobotna ustvarjalnica v UGM</a:t>
            </a:r>
            <a:r>
              <a:rPr lang="sl-SI" sz="1100" dirty="0">
                <a:latin typeface="Franklin Gothic Book" panose="020B0503020102020204" pitchFamily="34" charset="0"/>
              </a:rPr>
              <a:t> </a:t>
            </a:r>
            <a:endParaRPr lang="en-GB" sz="1100" dirty="0">
              <a:latin typeface="Franklin Gothic Book" panose="020B0503020102020204" pitchFamily="34" charset="0"/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10057" y="695293"/>
            <a:ext cx="2844765" cy="176583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875" y="6368165"/>
            <a:ext cx="1585097" cy="353599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2449" y="6392406"/>
            <a:ext cx="841321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38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ugm.si/fileadmin/Documents/news/Ajda__8_let430x569_01.jpg">
            <a:extLst>
              <a:ext uri="{FF2B5EF4-FFF2-40B4-BE49-F238E27FC236}">
                <a16:creationId xmlns="" xmlns:a16="http://schemas.microsoft.com/office/drawing/2014/main" id="{2DCE4615-A216-4C1C-BE7E-15134DE05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836" y="701009"/>
            <a:ext cx="3897872" cy="516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Brigita Strnad\Downloads\32440268476_ed652f431f_c.jpg">
            <a:extLst>
              <a:ext uri="{FF2B5EF4-FFF2-40B4-BE49-F238E27FC236}">
                <a16:creationId xmlns="" xmlns:a16="http://schemas.microsoft.com/office/drawing/2014/main" id="{E7D0AAD6-1AEC-44FF-AB4E-B1068555D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91" y="701009"/>
            <a:ext cx="3682645" cy="516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F860C7ED-995A-4CFC-8836-5842269BEC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91626" y="3990110"/>
            <a:ext cx="3199942" cy="1986007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="" xmlns:a16="http://schemas.microsoft.com/office/drawing/2014/main" id="{66B80A1B-0BD0-4D48-BB9C-25ACD4F1C448}"/>
              </a:ext>
            </a:extLst>
          </p:cNvPr>
          <p:cNvSpPr txBox="1"/>
          <p:nvPr/>
        </p:nvSpPr>
        <p:spPr>
          <a:xfrm>
            <a:off x="9432084" y="1866708"/>
            <a:ext cx="21348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b="1" dirty="0">
                <a:latin typeface="Franklin Gothic No. 2" panose="02000503060000020004" pitchFamily="50" charset="0"/>
              </a:rPr>
              <a:t>ŠE ENKRAT </a:t>
            </a:r>
            <a:endParaRPr lang="sl-SI" sz="1400" b="1" dirty="0" smtClean="0">
              <a:latin typeface="Franklin Gothic No. 2" panose="02000503060000020004" pitchFamily="50" charset="0"/>
            </a:endParaRPr>
          </a:p>
          <a:p>
            <a:r>
              <a:rPr lang="sl-SI" sz="1400" b="1" dirty="0" smtClean="0">
                <a:latin typeface="Franklin Gothic No. 2" panose="02000503060000020004" pitchFamily="50" charset="0"/>
              </a:rPr>
              <a:t>SMEŠNI </a:t>
            </a:r>
            <a:r>
              <a:rPr lang="sl-SI" sz="1400" b="1" dirty="0">
                <a:latin typeface="Franklin Gothic No. 2" panose="02000503060000020004" pitchFamily="50" charset="0"/>
              </a:rPr>
              <a:t>KLOBUKI,</a:t>
            </a:r>
          </a:p>
          <a:p>
            <a:r>
              <a:rPr lang="sl-SI" sz="1400" b="1" dirty="0">
                <a:latin typeface="Franklin Gothic No. 2" panose="02000503060000020004" pitchFamily="50" charset="0"/>
              </a:rPr>
              <a:t>IZ KARTONA, </a:t>
            </a:r>
            <a:endParaRPr lang="sl-SI" sz="1400" b="1" dirty="0" smtClean="0">
              <a:latin typeface="Franklin Gothic No. 2" panose="02000503060000020004" pitchFamily="50" charset="0"/>
            </a:endParaRPr>
          </a:p>
          <a:p>
            <a:r>
              <a:rPr lang="sl-SI" sz="1400" b="1" dirty="0" smtClean="0">
                <a:latin typeface="Franklin Gothic No. 2" panose="02000503060000020004" pitchFamily="50" charset="0"/>
              </a:rPr>
              <a:t>PERJA </a:t>
            </a:r>
            <a:r>
              <a:rPr lang="sl-SI" sz="1400" b="1" dirty="0">
                <a:latin typeface="Franklin Gothic No. 2" panose="02000503060000020004" pitchFamily="50" charset="0"/>
              </a:rPr>
              <a:t>IN TRAKOV. </a:t>
            </a:r>
            <a:endParaRPr lang="en-GB" sz="1400" b="1" dirty="0">
              <a:latin typeface="Franklin Gothic No. 2" panose="02000503060000020004" pitchFamily="50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="" xmlns:a16="http://schemas.microsoft.com/office/drawing/2014/main" id="{F839E3A9-E903-4732-B04E-16E6B1A893A3}"/>
              </a:ext>
            </a:extLst>
          </p:cNvPr>
          <p:cNvSpPr txBox="1"/>
          <p:nvPr/>
        </p:nvSpPr>
        <p:spPr>
          <a:xfrm>
            <a:off x="500577" y="5869633"/>
            <a:ext cx="1616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900" dirty="0">
                <a:latin typeface="Franklin Gothic Book" panose="020B0503020102020204" pitchFamily="34" charset="0"/>
              </a:rPr>
              <a:t>Sobotna ustvarjalnica v UGM.</a:t>
            </a:r>
            <a:endParaRPr lang="en-GB" sz="900" dirty="0">
              <a:latin typeface="Franklin Gothic Book" panose="020B0503020102020204" pitchFamily="34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875" y="6368165"/>
            <a:ext cx="1585097" cy="35359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2449" y="6392406"/>
            <a:ext cx="841321" cy="329213"/>
          </a:xfrm>
          <a:prstGeom prst="rect">
            <a:avLst/>
          </a:prstGeom>
        </p:spPr>
      </p:pic>
      <p:sp>
        <p:nvSpPr>
          <p:cNvPr id="12" name="Prostoročno 11"/>
          <p:cNvSpPr/>
          <p:nvPr/>
        </p:nvSpPr>
        <p:spPr>
          <a:xfrm>
            <a:off x="8434852" y="3046493"/>
            <a:ext cx="1775948" cy="1643551"/>
          </a:xfrm>
          <a:custGeom>
            <a:avLst/>
            <a:gdLst>
              <a:gd name="connsiteX0" fmla="*/ 696931 w 1190288"/>
              <a:gd name="connsiteY0" fmla="*/ 1101552 h 1101552"/>
              <a:gd name="connsiteX1" fmla="*/ 696931 w 1190288"/>
              <a:gd name="connsiteY1" fmla="*/ 1101552 h 1101552"/>
              <a:gd name="connsiteX2" fmla="*/ 686046 w 1190288"/>
              <a:gd name="connsiteY2" fmla="*/ 981810 h 1101552"/>
              <a:gd name="connsiteX3" fmla="*/ 664274 w 1190288"/>
              <a:gd name="connsiteY3" fmla="*/ 938267 h 1101552"/>
              <a:gd name="connsiteX4" fmla="*/ 620731 w 1190288"/>
              <a:gd name="connsiteY4" fmla="*/ 872952 h 1101552"/>
              <a:gd name="connsiteX5" fmla="*/ 598960 w 1190288"/>
              <a:gd name="connsiteY5" fmla="*/ 840295 h 1101552"/>
              <a:gd name="connsiteX6" fmla="*/ 555417 w 1190288"/>
              <a:gd name="connsiteY6" fmla="*/ 774981 h 1101552"/>
              <a:gd name="connsiteX7" fmla="*/ 522760 w 1190288"/>
              <a:gd name="connsiteY7" fmla="*/ 720552 h 1101552"/>
              <a:gd name="connsiteX8" fmla="*/ 479217 w 1190288"/>
              <a:gd name="connsiteY8" fmla="*/ 666124 h 1101552"/>
              <a:gd name="connsiteX9" fmla="*/ 413903 w 1190288"/>
              <a:gd name="connsiteY9" fmla="*/ 633467 h 1101552"/>
              <a:gd name="connsiteX10" fmla="*/ 348589 w 1190288"/>
              <a:gd name="connsiteY10" fmla="*/ 579038 h 1101552"/>
              <a:gd name="connsiteX11" fmla="*/ 315931 w 1190288"/>
              <a:gd name="connsiteY11" fmla="*/ 568152 h 1101552"/>
              <a:gd name="connsiteX12" fmla="*/ 283274 w 1190288"/>
              <a:gd name="connsiteY12" fmla="*/ 546381 h 1101552"/>
              <a:gd name="connsiteX13" fmla="*/ 250617 w 1190288"/>
              <a:gd name="connsiteY13" fmla="*/ 535495 h 1101552"/>
              <a:gd name="connsiteX14" fmla="*/ 217960 w 1190288"/>
              <a:gd name="connsiteY14" fmla="*/ 513724 h 1101552"/>
              <a:gd name="connsiteX15" fmla="*/ 152646 w 1190288"/>
              <a:gd name="connsiteY15" fmla="*/ 491952 h 1101552"/>
              <a:gd name="connsiteX16" fmla="*/ 119989 w 1190288"/>
              <a:gd name="connsiteY16" fmla="*/ 470181 h 1101552"/>
              <a:gd name="connsiteX17" fmla="*/ 54674 w 1190288"/>
              <a:gd name="connsiteY17" fmla="*/ 448410 h 1101552"/>
              <a:gd name="connsiteX18" fmla="*/ 22017 w 1190288"/>
              <a:gd name="connsiteY18" fmla="*/ 437524 h 1101552"/>
              <a:gd name="connsiteX19" fmla="*/ 246 w 1190288"/>
              <a:gd name="connsiteY19" fmla="*/ 415752 h 1101552"/>
              <a:gd name="connsiteX20" fmla="*/ 65560 w 1190288"/>
              <a:gd name="connsiteY20" fmla="*/ 383095 h 1101552"/>
              <a:gd name="connsiteX21" fmla="*/ 109103 w 1190288"/>
              <a:gd name="connsiteY21" fmla="*/ 372210 h 1101552"/>
              <a:gd name="connsiteX22" fmla="*/ 196189 w 1190288"/>
              <a:gd name="connsiteY22" fmla="*/ 339552 h 1101552"/>
              <a:gd name="connsiteX23" fmla="*/ 239731 w 1190288"/>
              <a:gd name="connsiteY23" fmla="*/ 328667 h 1101552"/>
              <a:gd name="connsiteX24" fmla="*/ 283274 w 1190288"/>
              <a:gd name="connsiteY24" fmla="*/ 306895 h 1101552"/>
              <a:gd name="connsiteX25" fmla="*/ 370360 w 1190288"/>
              <a:gd name="connsiteY25" fmla="*/ 285124 h 1101552"/>
              <a:gd name="connsiteX26" fmla="*/ 468331 w 1190288"/>
              <a:gd name="connsiteY26" fmla="*/ 252467 h 1101552"/>
              <a:gd name="connsiteX27" fmla="*/ 533646 w 1190288"/>
              <a:gd name="connsiteY27" fmla="*/ 230695 h 1101552"/>
              <a:gd name="connsiteX28" fmla="*/ 653389 w 1190288"/>
              <a:gd name="connsiteY28" fmla="*/ 208924 h 1101552"/>
              <a:gd name="connsiteX29" fmla="*/ 729589 w 1190288"/>
              <a:gd name="connsiteY29" fmla="*/ 165381 h 1101552"/>
              <a:gd name="connsiteX30" fmla="*/ 794903 w 1190288"/>
              <a:gd name="connsiteY30" fmla="*/ 143610 h 1101552"/>
              <a:gd name="connsiteX31" fmla="*/ 827560 w 1190288"/>
              <a:gd name="connsiteY31" fmla="*/ 121838 h 1101552"/>
              <a:gd name="connsiteX32" fmla="*/ 892874 w 1190288"/>
              <a:gd name="connsiteY32" fmla="*/ 100067 h 1101552"/>
              <a:gd name="connsiteX33" fmla="*/ 979960 w 1190288"/>
              <a:gd name="connsiteY33" fmla="*/ 56524 h 1101552"/>
              <a:gd name="connsiteX34" fmla="*/ 1012617 w 1190288"/>
              <a:gd name="connsiteY34" fmla="*/ 45638 h 1101552"/>
              <a:gd name="connsiteX35" fmla="*/ 1045274 w 1190288"/>
              <a:gd name="connsiteY35" fmla="*/ 34752 h 1101552"/>
              <a:gd name="connsiteX36" fmla="*/ 1067046 w 1190288"/>
              <a:gd name="connsiteY36" fmla="*/ 12981 h 1101552"/>
              <a:gd name="connsiteX37" fmla="*/ 1110589 w 1190288"/>
              <a:gd name="connsiteY37" fmla="*/ 2095 h 1101552"/>
              <a:gd name="connsiteX38" fmla="*/ 1143246 w 1190288"/>
              <a:gd name="connsiteY38" fmla="*/ 78295 h 1101552"/>
              <a:gd name="connsiteX39" fmla="*/ 1165017 w 1190288"/>
              <a:gd name="connsiteY39" fmla="*/ 252467 h 1101552"/>
              <a:gd name="connsiteX40" fmla="*/ 1175903 w 1190288"/>
              <a:gd name="connsiteY40" fmla="*/ 285124 h 1101552"/>
              <a:gd name="connsiteX41" fmla="*/ 1186789 w 1190288"/>
              <a:gd name="connsiteY41" fmla="*/ 470181 h 1101552"/>
              <a:gd name="connsiteX42" fmla="*/ 1165017 w 1190288"/>
              <a:gd name="connsiteY42" fmla="*/ 774981 h 1101552"/>
              <a:gd name="connsiteX43" fmla="*/ 1154131 w 1190288"/>
              <a:gd name="connsiteY43" fmla="*/ 894724 h 1101552"/>
              <a:gd name="connsiteX44" fmla="*/ 1143246 w 1190288"/>
              <a:gd name="connsiteY44" fmla="*/ 927381 h 1101552"/>
              <a:gd name="connsiteX45" fmla="*/ 1132360 w 1190288"/>
              <a:gd name="connsiteY45" fmla="*/ 1025352 h 1101552"/>
              <a:gd name="connsiteX46" fmla="*/ 1088817 w 1190288"/>
              <a:gd name="connsiteY46" fmla="*/ 1079781 h 1101552"/>
              <a:gd name="connsiteX47" fmla="*/ 936417 w 1190288"/>
              <a:gd name="connsiteY47" fmla="*/ 1090667 h 1101552"/>
              <a:gd name="connsiteX48" fmla="*/ 751360 w 1190288"/>
              <a:gd name="connsiteY48" fmla="*/ 1101552 h 1101552"/>
              <a:gd name="connsiteX49" fmla="*/ 696931 w 1190288"/>
              <a:gd name="connsiteY49" fmla="*/ 1101552 h 1101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190288" h="1101552">
                <a:moveTo>
                  <a:pt x="696931" y="1101552"/>
                </a:moveTo>
                <a:lnTo>
                  <a:pt x="696931" y="1101552"/>
                </a:lnTo>
                <a:cubicBezTo>
                  <a:pt x="693303" y="1061638"/>
                  <a:pt x="693906" y="1021110"/>
                  <a:pt x="686046" y="981810"/>
                </a:cubicBezTo>
                <a:cubicBezTo>
                  <a:pt x="682864" y="965898"/>
                  <a:pt x="672623" y="952182"/>
                  <a:pt x="664274" y="938267"/>
                </a:cubicBezTo>
                <a:cubicBezTo>
                  <a:pt x="650812" y="915830"/>
                  <a:pt x="635245" y="894724"/>
                  <a:pt x="620731" y="872952"/>
                </a:cubicBezTo>
                <a:cubicBezTo>
                  <a:pt x="613474" y="862066"/>
                  <a:pt x="604811" y="851997"/>
                  <a:pt x="598960" y="840295"/>
                </a:cubicBezTo>
                <a:cubicBezTo>
                  <a:pt x="572599" y="787572"/>
                  <a:pt x="588664" y="808226"/>
                  <a:pt x="555417" y="774981"/>
                </a:cubicBezTo>
                <a:cubicBezTo>
                  <a:pt x="536512" y="718268"/>
                  <a:pt x="556914" y="763246"/>
                  <a:pt x="522760" y="720552"/>
                </a:cubicBezTo>
                <a:cubicBezTo>
                  <a:pt x="509067" y="703435"/>
                  <a:pt x="499438" y="678256"/>
                  <a:pt x="479217" y="666124"/>
                </a:cubicBezTo>
                <a:cubicBezTo>
                  <a:pt x="398740" y="617839"/>
                  <a:pt x="496479" y="699527"/>
                  <a:pt x="413903" y="633467"/>
                </a:cubicBezTo>
                <a:cubicBezTo>
                  <a:pt x="371900" y="599864"/>
                  <a:pt x="413427" y="616089"/>
                  <a:pt x="348589" y="579038"/>
                </a:cubicBezTo>
                <a:cubicBezTo>
                  <a:pt x="338626" y="573345"/>
                  <a:pt x="326194" y="573284"/>
                  <a:pt x="315931" y="568152"/>
                </a:cubicBezTo>
                <a:cubicBezTo>
                  <a:pt x="304229" y="562301"/>
                  <a:pt x="294976" y="552232"/>
                  <a:pt x="283274" y="546381"/>
                </a:cubicBezTo>
                <a:cubicBezTo>
                  <a:pt x="273011" y="541249"/>
                  <a:pt x="260880" y="540627"/>
                  <a:pt x="250617" y="535495"/>
                </a:cubicBezTo>
                <a:cubicBezTo>
                  <a:pt x="238915" y="529644"/>
                  <a:pt x="229915" y="519037"/>
                  <a:pt x="217960" y="513724"/>
                </a:cubicBezTo>
                <a:cubicBezTo>
                  <a:pt x="196989" y="504403"/>
                  <a:pt x="171741" y="504682"/>
                  <a:pt x="152646" y="491952"/>
                </a:cubicBezTo>
                <a:cubicBezTo>
                  <a:pt x="141760" y="484695"/>
                  <a:pt x="131944" y="475494"/>
                  <a:pt x="119989" y="470181"/>
                </a:cubicBezTo>
                <a:cubicBezTo>
                  <a:pt x="99018" y="460861"/>
                  <a:pt x="76446" y="455667"/>
                  <a:pt x="54674" y="448410"/>
                </a:cubicBezTo>
                <a:lnTo>
                  <a:pt x="22017" y="437524"/>
                </a:lnTo>
                <a:cubicBezTo>
                  <a:pt x="14760" y="430267"/>
                  <a:pt x="-2243" y="425709"/>
                  <a:pt x="246" y="415752"/>
                </a:cubicBezTo>
                <a:cubicBezTo>
                  <a:pt x="3916" y="401074"/>
                  <a:pt x="54289" y="386315"/>
                  <a:pt x="65560" y="383095"/>
                </a:cubicBezTo>
                <a:cubicBezTo>
                  <a:pt x="79945" y="378985"/>
                  <a:pt x="94718" y="376320"/>
                  <a:pt x="109103" y="372210"/>
                </a:cubicBezTo>
                <a:cubicBezTo>
                  <a:pt x="162596" y="356927"/>
                  <a:pt x="127192" y="362551"/>
                  <a:pt x="196189" y="339552"/>
                </a:cubicBezTo>
                <a:cubicBezTo>
                  <a:pt x="210382" y="334821"/>
                  <a:pt x="225217" y="332295"/>
                  <a:pt x="239731" y="328667"/>
                </a:cubicBezTo>
                <a:cubicBezTo>
                  <a:pt x="254245" y="321410"/>
                  <a:pt x="267879" y="312027"/>
                  <a:pt x="283274" y="306895"/>
                </a:cubicBezTo>
                <a:cubicBezTo>
                  <a:pt x="311661" y="297433"/>
                  <a:pt x="342578" y="296237"/>
                  <a:pt x="370360" y="285124"/>
                </a:cubicBezTo>
                <a:cubicBezTo>
                  <a:pt x="479501" y="241467"/>
                  <a:pt x="374578" y="280593"/>
                  <a:pt x="468331" y="252467"/>
                </a:cubicBezTo>
                <a:cubicBezTo>
                  <a:pt x="490313" y="245873"/>
                  <a:pt x="511009" y="234468"/>
                  <a:pt x="533646" y="230695"/>
                </a:cubicBezTo>
                <a:cubicBezTo>
                  <a:pt x="617211" y="216768"/>
                  <a:pt x="577317" y="224139"/>
                  <a:pt x="653389" y="208924"/>
                </a:cubicBezTo>
                <a:cubicBezTo>
                  <a:pt x="682848" y="189284"/>
                  <a:pt x="695058" y="179193"/>
                  <a:pt x="729589" y="165381"/>
                </a:cubicBezTo>
                <a:cubicBezTo>
                  <a:pt x="750897" y="156858"/>
                  <a:pt x="794903" y="143610"/>
                  <a:pt x="794903" y="143610"/>
                </a:cubicBezTo>
                <a:cubicBezTo>
                  <a:pt x="805789" y="136353"/>
                  <a:pt x="815605" y="127152"/>
                  <a:pt x="827560" y="121838"/>
                </a:cubicBezTo>
                <a:cubicBezTo>
                  <a:pt x="848531" y="112517"/>
                  <a:pt x="892874" y="100067"/>
                  <a:pt x="892874" y="100067"/>
                </a:cubicBezTo>
                <a:cubicBezTo>
                  <a:pt x="930874" y="62067"/>
                  <a:pt x="904909" y="81541"/>
                  <a:pt x="979960" y="56524"/>
                </a:cubicBezTo>
                <a:lnTo>
                  <a:pt x="1012617" y="45638"/>
                </a:lnTo>
                <a:lnTo>
                  <a:pt x="1045274" y="34752"/>
                </a:lnTo>
                <a:cubicBezTo>
                  <a:pt x="1052531" y="27495"/>
                  <a:pt x="1057866" y="17571"/>
                  <a:pt x="1067046" y="12981"/>
                </a:cubicBezTo>
                <a:cubicBezTo>
                  <a:pt x="1080428" y="6290"/>
                  <a:pt x="1097207" y="-4596"/>
                  <a:pt x="1110589" y="2095"/>
                </a:cubicBezTo>
                <a:cubicBezTo>
                  <a:pt x="1121349" y="7475"/>
                  <a:pt x="1138643" y="64486"/>
                  <a:pt x="1143246" y="78295"/>
                </a:cubicBezTo>
                <a:cubicBezTo>
                  <a:pt x="1147020" y="112267"/>
                  <a:pt x="1157249" y="213627"/>
                  <a:pt x="1165017" y="252467"/>
                </a:cubicBezTo>
                <a:cubicBezTo>
                  <a:pt x="1167267" y="263719"/>
                  <a:pt x="1172274" y="274238"/>
                  <a:pt x="1175903" y="285124"/>
                </a:cubicBezTo>
                <a:cubicBezTo>
                  <a:pt x="1179532" y="346810"/>
                  <a:pt x="1186789" y="408389"/>
                  <a:pt x="1186789" y="470181"/>
                </a:cubicBezTo>
                <a:cubicBezTo>
                  <a:pt x="1186789" y="719757"/>
                  <a:pt x="1203179" y="660498"/>
                  <a:pt x="1165017" y="774981"/>
                </a:cubicBezTo>
                <a:cubicBezTo>
                  <a:pt x="1161388" y="814895"/>
                  <a:pt x="1159799" y="855048"/>
                  <a:pt x="1154131" y="894724"/>
                </a:cubicBezTo>
                <a:cubicBezTo>
                  <a:pt x="1152508" y="906083"/>
                  <a:pt x="1145132" y="916063"/>
                  <a:pt x="1143246" y="927381"/>
                </a:cubicBezTo>
                <a:cubicBezTo>
                  <a:pt x="1137844" y="959792"/>
                  <a:pt x="1137762" y="992941"/>
                  <a:pt x="1132360" y="1025352"/>
                </a:cubicBezTo>
                <a:cubicBezTo>
                  <a:pt x="1128192" y="1050361"/>
                  <a:pt x="1118646" y="1074517"/>
                  <a:pt x="1088817" y="1079781"/>
                </a:cubicBezTo>
                <a:cubicBezTo>
                  <a:pt x="1038663" y="1088632"/>
                  <a:pt x="987241" y="1087388"/>
                  <a:pt x="936417" y="1090667"/>
                </a:cubicBezTo>
                <a:lnTo>
                  <a:pt x="751360" y="1101552"/>
                </a:lnTo>
                <a:cubicBezTo>
                  <a:pt x="699946" y="1088699"/>
                  <a:pt x="706002" y="1101552"/>
                  <a:pt x="696931" y="110155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rostoročno 12"/>
          <p:cNvSpPr/>
          <p:nvPr/>
        </p:nvSpPr>
        <p:spPr>
          <a:xfrm rot="572788">
            <a:off x="8789054" y="4531228"/>
            <a:ext cx="2208887" cy="357328"/>
          </a:xfrm>
          <a:custGeom>
            <a:avLst/>
            <a:gdLst>
              <a:gd name="connsiteX0" fmla="*/ 1426029 w 1480457"/>
              <a:gd name="connsiteY0" fmla="*/ 0 h 239491"/>
              <a:gd name="connsiteX1" fmla="*/ 1426029 w 1480457"/>
              <a:gd name="connsiteY1" fmla="*/ 0 h 239491"/>
              <a:gd name="connsiteX2" fmla="*/ 1273629 w 1480457"/>
              <a:gd name="connsiteY2" fmla="*/ 10886 h 239491"/>
              <a:gd name="connsiteX3" fmla="*/ 1153886 w 1480457"/>
              <a:gd name="connsiteY3" fmla="*/ 21771 h 239491"/>
              <a:gd name="connsiteX4" fmla="*/ 1045029 w 1480457"/>
              <a:gd name="connsiteY4" fmla="*/ 32657 h 239491"/>
              <a:gd name="connsiteX5" fmla="*/ 674914 w 1480457"/>
              <a:gd name="connsiteY5" fmla="*/ 65314 h 239491"/>
              <a:gd name="connsiteX6" fmla="*/ 642257 w 1480457"/>
              <a:gd name="connsiteY6" fmla="*/ 76200 h 239491"/>
              <a:gd name="connsiteX7" fmla="*/ 555171 w 1480457"/>
              <a:gd name="connsiteY7" fmla="*/ 97971 h 239491"/>
              <a:gd name="connsiteX8" fmla="*/ 489857 w 1480457"/>
              <a:gd name="connsiteY8" fmla="*/ 119743 h 239491"/>
              <a:gd name="connsiteX9" fmla="*/ 402771 w 1480457"/>
              <a:gd name="connsiteY9" fmla="*/ 130629 h 239491"/>
              <a:gd name="connsiteX10" fmla="*/ 228600 w 1480457"/>
              <a:gd name="connsiteY10" fmla="*/ 163286 h 239491"/>
              <a:gd name="connsiteX11" fmla="*/ 130629 w 1480457"/>
              <a:gd name="connsiteY11" fmla="*/ 185057 h 239491"/>
              <a:gd name="connsiteX12" fmla="*/ 87086 w 1480457"/>
              <a:gd name="connsiteY12" fmla="*/ 195943 h 239491"/>
              <a:gd name="connsiteX13" fmla="*/ 32657 w 1480457"/>
              <a:gd name="connsiteY13" fmla="*/ 206829 h 239491"/>
              <a:gd name="connsiteX14" fmla="*/ 0 w 1480457"/>
              <a:gd name="connsiteY14" fmla="*/ 228600 h 239491"/>
              <a:gd name="connsiteX15" fmla="*/ 32657 w 1480457"/>
              <a:gd name="connsiteY15" fmla="*/ 239486 h 239491"/>
              <a:gd name="connsiteX16" fmla="*/ 119743 w 1480457"/>
              <a:gd name="connsiteY16" fmla="*/ 228600 h 239491"/>
              <a:gd name="connsiteX17" fmla="*/ 228600 w 1480457"/>
              <a:gd name="connsiteY17" fmla="*/ 217714 h 239491"/>
              <a:gd name="connsiteX18" fmla="*/ 348343 w 1480457"/>
              <a:gd name="connsiteY18" fmla="*/ 195943 h 239491"/>
              <a:gd name="connsiteX19" fmla="*/ 435429 w 1480457"/>
              <a:gd name="connsiteY19" fmla="*/ 185057 h 239491"/>
              <a:gd name="connsiteX20" fmla="*/ 500743 w 1480457"/>
              <a:gd name="connsiteY20" fmla="*/ 174171 h 239491"/>
              <a:gd name="connsiteX21" fmla="*/ 544286 w 1480457"/>
              <a:gd name="connsiteY21" fmla="*/ 163286 h 239491"/>
              <a:gd name="connsiteX22" fmla="*/ 664029 w 1480457"/>
              <a:gd name="connsiteY22" fmla="*/ 152400 h 239491"/>
              <a:gd name="connsiteX23" fmla="*/ 1012371 w 1480457"/>
              <a:gd name="connsiteY23" fmla="*/ 130629 h 239491"/>
              <a:gd name="connsiteX24" fmla="*/ 1099457 w 1480457"/>
              <a:gd name="connsiteY24" fmla="*/ 119743 h 239491"/>
              <a:gd name="connsiteX25" fmla="*/ 1240971 w 1480457"/>
              <a:gd name="connsiteY25" fmla="*/ 108857 h 239491"/>
              <a:gd name="connsiteX26" fmla="*/ 1349829 w 1480457"/>
              <a:gd name="connsiteY26" fmla="*/ 76200 h 239491"/>
              <a:gd name="connsiteX27" fmla="*/ 1382486 w 1480457"/>
              <a:gd name="connsiteY27" fmla="*/ 65314 h 239491"/>
              <a:gd name="connsiteX28" fmla="*/ 1480457 w 1480457"/>
              <a:gd name="connsiteY28" fmla="*/ 43543 h 239491"/>
              <a:gd name="connsiteX29" fmla="*/ 1426029 w 1480457"/>
              <a:gd name="connsiteY29" fmla="*/ 0 h 23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480457" h="239491">
                <a:moveTo>
                  <a:pt x="1426029" y="0"/>
                </a:moveTo>
                <a:lnTo>
                  <a:pt x="1426029" y="0"/>
                </a:lnTo>
                <a:lnTo>
                  <a:pt x="1273629" y="10886"/>
                </a:lnTo>
                <a:cubicBezTo>
                  <a:pt x="1233678" y="14082"/>
                  <a:pt x="1193784" y="17971"/>
                  <a:pt x="1153886" y="21771"/>
                </a:cubicBezTo>
                <a:lnTo>
                  <a:pt x="1045029" y="32657"/>
                </a:lnTo>
                <a:cubicBezTo>
                  <a:pt x="684787" y="62678"/>
                  <a:pt x="870745" y="40837"/>
                  <a:pt x="674914" y="65314"/>
                </a:cubicBezTo>
                <a:cubicBezTo>
                  <a:pt x="664028" y="68943"/>
                  <a:pt x="653327" y="73181"/>
                  <a:pt x="642257" y="76200"/>
                </a:cubicBezTo>
                <a:cubicBezTo>
                  <a:pt x="613389" y="84073"/>
                  <a:pt x="583557" y="88509"/>
                  <a:pt x="555171" y="97971"/>
                </a:cubicBezTo>
                <a:cubicBezTo>
                  <a:pt x="533400" y="105228"/>
                  <a:pt x="512629" y="116896"/>
                  <a:pt x="489857" y="119743"/>
                </a:cubicBezTo>
                <a:cubicBezTo>
                  <a:pt x="460828" y="123372"/>
                  <a:pt x="431525" y="125238"/>
                  <a:pt x="402771" y="130629"/>
                </a:cubicBezTo>
                <a:cubicBezTo>
                  <a:pt x="171837" y="173929"/>
                  <a:pt x="458270" y="134577"/>
                  <a:pt x="228600" y="163286"/>
                </a:cubicBezTo>
                <a:cubicBezTo>
                  <a:pt x="165042" y="184471"/>
                  <a:pt x="226423" y="165898"/>
                  <a:pt x="130629" y="185057"/>
                </a:cubicBezTo>
                <a:cubicBezTo>
                  <a:pt x="115958" y="187991"/>
                  <a:pt x="101691" y="192697"/>
                  <a:pt x="87086" y="195943"/>
                </a:cubicBezTo>
                <a:cubicBezTo>
                  <a:pt x="69024" y="199957"/>
                  <a:pt x="50800" y="203200"/>
                  <a:pt x="32657" y="206829"/>
                </a:cubicBezTo>
                <a:cubicBezTo>
                  <a:pt x="21771" y="214086"/>
                  <a:pt x="0" y="215517"/>
                  <a:pt x="0" y="228600"/>
                </a:cubicBezTo>
                <a:cubicBezTo>
                  <a:pt x="0" y="240075"/>
                  <a:pt x="21182" y="239486"/>
                  <a:pt x="32657" y="239486"/>
                </a:cubicBezTo>
                <a:cubicBezTo>
                  <a:pt x="61912" y="239486"/>
                  <a:pt x="90667" y="231831"/>
                  <a:pt x="119743" y="228600"/>
                </a:cubicBezTo>
                <a:cubicBezTo>
                  <a:pt x="155987" y="224573"/>
                  <a:pt x="192383" y="221975"/>
                  <a:pt x="228600" y="217714"/>
                </a:cubicBezTo>
                <a:cubicBezTo>
                  <a:pt x="472323" y="189041"/>
                  <a:pt x="190862" y="222190"/>
                  <a:pt x="348343" y="195943"/>
                </a:cubicBezTo>
                <a:cubicBezTo>
                  <a:pt x="377200" y="191133"/>
                  <a:pt x="406468" y="189194"/>
                  <a:pt x="435429" y="185057"/>
                </a:cubicBezTo>
                <a:cubicBezTo>
                  <a:pt x="457279" y="181936"/>
                  <a:pt x="479100" y="178500"/>
                  <a:pt x="500743" y="174171"/>
                </a:cubicBezTo>
                <a:cubicBezTo>
                  <a:pt x="515413" y="171237"/>
                  <a:pt x="529456" y="165263"/>
                  <a:pt x="544286" y="163286"/>
                </a:cubicBezTo>
                <a:cubicBezTo>
                  <a:pt x="584013" y="157989"/>
                  <a:pt x="624115" y="156029"/>
                  <a:pt x="664029" y="152400"/>
                </a:cubicBezTo>
                <a:cubicBezTo>
                  <a:pt x="811001" y="115655"/>
                  <a:pt x="659992" y="150205"/>
                  <a:pt x="1012371" y="130629"/>
                </a:cubicBezTo>
                <a:cubicBezTo>
                  <a:pt x="1041581" y="129006"/>
                  <a:pt x="1070334" y="122517"/>
                  <a:pt x="1099457" y="119743"/>
                </a:cubicBezTo>
                <a:cubicBezTo>
                  <a:pt x="1146555" y="115257"/>
                  <a:pt x="1193800" y="112486"/>
                  <a:pt x="1240971" y="108857"/>
                </a:cubicBezTo>
                <a:cubicBezTo>
                  <a:pt x="1306774" y="92406"/>
                  <a:pt x="1270327" y="102700"/>
                  <a:pt x="1349829" y="76200"/>
                </a:cubicBezTo>
                <a:cubicBezTo>
                  <a:pt x="1360715" y="72571"/>
                  <a:pt x="1371234" y="67564"/>
                  <a:pt x="1382486" y="65314"/>
                </a:cubicBezTo>
                <a:cubicBezTo>
                  <a:pt x="1451585" y="51495"/>
                  <a:pt x="1418965" y="58916"/>
                  <a:pt x="1480457" y="43543"/>
                </a:cubicBezTo>
                <a:cubicBezTo>
                  <a:pt x="1463834" y="-6326"/>
                  <a:pt x="1481046" y="10886"/>
                  <a:pt x="142602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8183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rigita Strnad\AppData\Local\Microsoft\Windows\Temporary Internet Files\Content.Outlook\KR6Z1QJV\20200222_091811.jpg">
            <a:extLst>
              <a:ext uri="{FF2B5EF4-FFF2-40B4-BE49-F238E27FC236}">
                <a16:creationId xmlns="" xmlns:a16="http://schemas.microsoft.com/office/drawing/2014/main" id="{F4BB1DB2-CDD5-40EB-B9A2-953759DDC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000" y="641951"/>
            <a:ext cx="1701869" cy="531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Brigita Strnad\AppData\Local\Microsoft\Windows\Temporary Internet Files\Content.Outlook\KR6Z1QJV\20200222_091018.jpg">
            <a:extLst>
              <a:ext uri="{FF2B5EF4-FFF2-40B4-BE49-F238E27FC236}">
                <a16:creationId xmlns="" xmlns:a16="http://schemas.microsoft.com/office/drawing/2014/main" id="{CE1AC3DD-06BE-4EE1-A50E-38C586701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757" y="641951"/>
            <a:ext cx="2528494" cy="530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3F7AC4B-DDF8-47A5-A730-8954441E2F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01" y="600000"/>
            <a:ext cx="3978688" cy="5389187"/>
          </a:xfrm>
          <a:prstGeom prst="rect">
            <a:avLst/>
          </a:prstGeom>
        </p:spPr>
      </p:pic>
      <p:sp>
        <p:nvSpPr>
          <p:cNvPr id="5" name="Pravokotnik 4">
            <a:extLst>
              <a:ext uri="{FF2B5EF4-FFF2-40B4-BE49-F238E27FC236}">
                <a16:creationId xmlns="" xmlns:a16="http://schemas.microsoft.com/office/drawing/2014/main" id="{B2626D2D-7162-4FB9-9107-9CCF0715AC95}"/>
              </a:ext>
            </a:extLst>
          </p:cNvPr>
          <p:cNvSpPr/>
          <p:nvPr/>
        </p:nvSpPr>
        <p:spPr>
          <a:xfrm>
            <a:off x="485616" y="5989187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900" dirty="0" err="1">
                <a:latin typeface="Franklin Gothic Book" panose="020B0503020102020204" pitchFamily="34" charset="0"/>
              </a:rPr>
              <a:t>Jože</a:t>
            </a:r>
            <a:r>
              <a:rPr lang="en-GB" sz="900" dirty="0">
                <a:latin typeface="Franklin Gothic Book" panose="020B0503020102020204" pitchFamily="34" charset="0"/>
              </a:rPr>
              <a:t> </a:t>
            </a:r>
            <a:r>
              <a:rPr lang="en-GB" sz="900" dirty="0" err="1">
                <a:latin typeface="Franklin Gothic Book" panose="020B0503020102020204" pitchFamily="34" charset="0"/>
              </a:rPr>
              <a:t>Polajnko</a:t>
            </a:r>
            <a:r>
              <a:rPr lang="en-GB" sz="900" dirty="0">
                <a:latin typeface="Franklin Gothic Book" panose="020B0503020102020204" pitchFamily="34" charset="0"/>
              </a:rPr>
              <a:t>, </a:t>
            </a:r>
            <a:r>
              <a:rPr lang="en-GB" sz="900" i="1" dirty="0" err="1">
                <a:latin typeface="Franklin Gothic Book" panose="020B0503020102020204" pitchFamily="34" charset="0"/>
              </a:rPr>
              <a:t>Kurent</a:t>
            </a:r>
            <a:r>
              <a:rPr lang="en-GB" sz="900" dirty="0">
                <a:latin typeface="Franklin Gothic Book" panose="020B0503020102020204" pitchFamily="34" charset="0"/>
              </a:rPr>
              <a:t>, 1973, </a:t>
            </a:r>
            <a:r>
              <a:rPr lang="en-GB" sz="900" dirty="0" err="1">
                <a:latin typeface="Franklin Gothic Book" panose="020B0503020102020204" pitchFamily="34" charset="0"/>
              </a:rPr>
              <a:t>olje</a:t>
            </a:r>
            <a:r>
              <a:rPr lang="en-GB" sz="900" dirty="0">
                <a:latin typeface="Franklin Gothic Book" panose="020B0503020102020204" pitchFamily="34" charset="0"/>
              </a:rPr>
              <a:t> </a:t>
            </a:r>
            <a:r>
              <a:rPr lang="en-GB" sz="900" dirty="0" err="1">
                <a:latin typeface="Franklin Gothic Book" panose="020B0503020102020204" pitchFamily="34" charset="0"/>
              </a:rPr>
              <a:t>na</a:t>
            </a:r>
            <a:r>
              <a:rPr lang="en-GB" sz="900" dirty="0">
                <a:latin typeface="Franklin Gothic Book" panose="020B0503020102020204" pitchFamily="34" charset="0"/>
              </a:rPr>
              <a:t> </a:t>
            </a:r>
            <a:r>
              <a:rPr lang="en-GB" sz="900" dirty="0" err="1">
                <a:latin typeface="Franklin Gothic Book" panose="020B0503020102020204" pitchFamily="34" charset="0"/>
              </a:rPr>
              <a:t>platnu</a:t>
            </a:r>
            <a:endParaRPr lang="en-GB" sz="900" dirty="0">
              <a:latin typeface="Franklin Gothic Book" panose="020B050302010202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="" xmlns:a16="http://schemas.microsoft.com/office/drawing/2014/main" id="{FC642B18-E871-4D50-B3D5-5B15176BB697}"/>
              </a:ext>
            </a:extLst>
          </p:cNvPr>
          <p:cNvSpPr txBox="1"/>
          <p:nvPr/>
        </p:nvSpPr>
        <p:spPr>
          <a:xfrm>
            <a:off x="7215789" y="5967415"/>
            <a:ext cx="16113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900" dirty="0">
                <a:latin typeface="Franklin Gothic Book" panose="020B0503020102020204" pitchFamily="34" charset="0"/>
              </a:rPr>
              <a:t>Tine, 10 let (osebni fotoarhiv)</a:t>
            </a:r>
            <a:endParaRPr lang="en-GB" sz="900" dirty="0">
              <a:latin typeface="Franklin Gothic Book" panose="020B0503020102020204" pitchFamily="34" charset="0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="" xmlns:a16="http://schemas.microsoft.com/office/drawing/2014/main" id="{AE85A2DA-66A3-4C25-BBA3-4177226FF83A}"/>
              </a:ext>
            </a:extLst>
          </p:cNvPr>
          <p:cNvSpPr txBox="1"/>
          <p:nvPr/>
        </p:nvSpPr>
        <p:spPr>
          <a:xfrm>
            <a:off x="4990635" y="3183892"/>
            <a:ext cx="23340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b="1" dirty="0">
                <a:latin typeface="Franklin Gothic No. 2" panose="02000503060000020004" pitchFamily="50" charset="0"/>
              </a:rPr>
              <a:t>TAKŠEN PISAN KURENT </a:t>
            </a:r>
            <a:r>
              <a:rPr lang="sl-SI" sz="1400" b="1" dirty="0" smtClean="0">
                <a:latin typeface="Franklin Gothic No. 2" panose="02000503060000020004" pitchFamily="50" charset="0"/>
              </a:rPr>
              <a:t>ZAGOTOVO </a:t>
            </a:r>
            <a:r>
              <a:rPr lang="sl-SI" sz="1400" b="1" dirty="0">
                <a:latin typeface="Franklin Gothic No. 2" panose="02000503060000020004" pitchFamily="50" charset="0"/>
              </a:rPr>
              <a:t>PREŽENE ZIMO. </a:t>
            </a:r>
            <a:endParaRPr lang="en-GB" sz="1400" b="1" dirty="0">
              <a:latin typeface="Franklin Gothic No. 2" panose="02000503060000020004" pitchFamily="50" charset="0"/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875" y="6368165"/>
            <a:ext cx="1585097" cy="353599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2449" y="6392406"/>
            <a:ext cx="841321" cy="329213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411" y="4106946"/>
            <a:ext cx="3159294" cy="196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50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>
            <a:extLst>
              <a:ext uri="{FF2B5EF4-FFF2-40B4-BE49-F238E27FC236}">
                <a16:creationId xmlns="" xmlns:a16="http://schemas.microsoft.com/office/drawing/2014/main" id="{85FD3A98-EE06-426B-A5CD-41AE8CBC07C3}"/>
              </a:ext>
            </a:extLst>
          </p:cNvPr>
          <p:cNvSpPr/>
          <p:nvPr/>
        </p:nvSpPr>
        <p:spPr>
          <a:xfrm>
            <a:off x="8551571" y="3457241"/>
            <a:ext cx="394538" cy="42133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Rezultat iskanja slik za deklica z oranžo ajda kocuter">
            <a:hlinkClick r:id="rId2"/>
            <a:extLst>
              <a:ext uri="{FF2B5EF4-FFF2-40B4-BE49-F238E27FC236}">
                <a16:creationId xmlns="" xmlns:a16="http://schemas.microsoft.com/office/drawing/2014/main" id="{20255524-8D73-41CE-AC78-FD6CB10156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79425" y="625576"/>
            <a:ext cx="3537250" cy="534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="" xmlns:a16="http://schemas.microsoft.com/office/drawing/2014/main" id="{BD95CA59-CE04-4B0F-ADCE-EEE8B9AD2ECB}"/>
              </a:ext>
            </a:extLst>
          </p:cNvPr>
          <p:cNvSpPr txBox="1"/>
          <p:nvPr/>
        </p:nvSpPr>
        <p:spPr>
          <a:xfrm>
            <a:off x="489160" y="5963655"/>
            <a:ext cx="34555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00" dirty="0">
                <a:latin typeface="Franklin Gothic Book" panose="020B0503020102020204" pitchFamily="34" charset="0"/>
              </a:rPr>
              <a:t>Ivan Kos, </a:t>
            </a:r>
            <a:r>
              <a:rPr lang="sl-SI" sz="900" i="1" dirty="0">
                <a:latin typeface="Franklin Gothic Book" panose="020B0503020102020204" pitchFamily="34" charset="0"/>
              </a:rPr>
              <a:t>Deklica z oranžo</a:t>
            </a:r>
            <a:r>
              <a:rPr lang="sl-SI" sz="900" dirty="0">
                <a:latin typeface="Franklin Gothic Book" panose="020B0503020102020204" pitchFamily="34" charset="0"/>
              </a:rPr>
              <a:t>, 1927, olje na platnu</a:t>
            </a:r>
            <a:endParaRPr lang="en-GB" sz="900" dirty="0">
              <a:latin typeface="Franklin Gothic Book" panose="020B050302010202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="" xmlns:a16="http://schemas.microsoft.com/office/drawing/2014/main" id="{02932602-F5A1-4E1E-B85E-BD465DCA47F5}"/>
              </a:ext>
            </a:extLst>
          </p:cNvPr>
          <p:cNvSpPr txBox="1"/>
          <p:nvPr/>
        </p:nvSpPr>
        <p:spPr>
          <a:xfrm>
            <a:off x="4116675" y="1807180"/>
            <a:ext cx="17649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00" dirty="0">
                <a:latin typeface="Franklin Gothic Book" panose="020B0503020102020204" pitchFamily="34" charset="0"/>
              </a:rPr>
              <a:t>Sobotna ustvarjalnica v UGM </a:t>
            </a:r>
            <a:endParaRPr lang="en-GB" sz="900" dirty="0">
              <a:latin typeface="Franklin Gothic Book" panose="020B0503020102020204" pitchFamily="34" charset="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F131E84C-8CE9-4BB0-B0E7-23AE84DC02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66236" y="2869032"/>
            <a:ext cx="1493762" cy="1885098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="" xmlns:a16="http://schemas.microsoft.com/office/drawing/2014/main" id="{11443608-9D51-4292-8B83-AF7D2FD0D245}"/>
              </a:ext>
            </a:extLst>
          </p:cNvPr>
          <p:cNvSpPr txBox="1"/>
          <p:nvPr/>
        </p:nvSpPr>
        <p:spPr>
          <a:xfrm>
            <a:off x="9192378" y="1345514"/>
            <a:ext cx="17320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1400" b="1" dirty="0">
                <a:latin typeface="Franklin Gothic No. 2" panose="02000503060000020004" pitchFamily="50" charset="0"/>
              </a:rPr>
              <a:t>AHA, ŽE VEM! </a:t>
            </a:r>
          </a:p>
          <a:p>
            <a:pPr>
              <a:lnSpc>
                <a:spcPct val="150000"/>
              </a:lnSpc>
            </a:pPr>
            <a:r>
              <a:rPr lang="sl-SI" sz="1400" b="1" dirty="0">
                <a:latin typeface="Franklin Gothic No. 2" panose="02000503060000020004" pitchFamily="50" charset="0"/>
              </a:rPr>
              <a:t>TUDI JAZ BOM DEKLICA Z ORANŽO. </a:t>
            </a:r>
            <a:endParaRPr lang="en-GB" sz="1400" b="1" dirty="0">
              <a:latin typeface="Franklin Gothic No. 2" panose="02000503060000020004" pitchFamily="50" charset="0"/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875" y="6368165"/>
            <a:ext cx="1585097" cy="353599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2449" y="6392406"/>
            <a:ext cx="841321" cy="329213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83"/>
          <a:stretch/>
        </p:blipFill>
        <p:spPr>
          <a:xfrm>
            <a:off x="4116675" y="2038012"/>
            <a:ext cx="4126778" cy="393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85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564</Words>
  <Application>Microsoft Office PowerPoint</Application>
  <PresentationFormat>Širokozaslonsko</PresentationFormat>
  <Paragraphs>80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Franklin Gothic Book</vt:lpstr>
      <vt:lpstr>Franklin Gothic No. 2</vt:lpstr>
      <vt:lpstr>Lucida Sans Unicode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Ornik</dc:creator>
  <cp:lastModifiedBy>Uporabnik</cp:lastModifiedBy>
  <cp:revision>33</cp:revision>
  <dcterms:created xsi:type="dcterms:W3CDTF">2021-02-04T15:48:03Z</dcterms:created>
  <dcterms:modified xsi:type="dcterms:W3CDTF">2021-02-09T12:46:56Z</dcterms:modified>
</cp:coreProperties>
</file>